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9" r:id="rId1"/>
  </p:sldMasterIdLst>
  <p:sldIdLst>
    <p:sldId id="256" r:id="rId2"/>
    <p:sldId id="257" r:id="rId3"/>
    <p:sldId id="258" r:id="rId4"/>
    <p:sldId id="259" r:id="rId5"/>
    <p:sldId id="273" r:id="rId6"/>
    <p:sldId id="260" r:id="rId7"/>
    <p:sldId id="261" r:id="rId8"/>
    <p:sldId id="262" r:id="rId9"/>
    <p:sldId id="272" r:id="rId10"/>
    <p:sldId id="264" r:id="rId11"/>
    <p:sldId id="270" r:id="rId12"/>
    <p:sldId id="269" r:id="rId13"/>
    <p:sldId id="263" r:id="rId14"/>
    <p:sldId id="266" r:id="rId15"/>
    <p:sldId id="267" r:id="rId16"/>
    <p:sldId id="268"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2" d="100"/>
          <a:sy n="62" d="100"/>
        </p:scale>
        <p:origin x="82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9/3/2024</a:t>
            </a:fld>
            <a:endParaRPr lang="en-US" dirty="0"/>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dirty="0"/>
          </a:p>
        </p:txBody>
      </p:sp>
    </p:spTree>
    <p:extLst>
      <p:ext uri="{BB962C8B-B14F-4D97-AF65-F5344CB8AC3E}">
        <p14:creationId xmlns:p14="http://schemas.microsoft.com/office/powerpoint/2010/main" val="835714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9/3/2024</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791764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9/3/2024</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821105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9/3/2024</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969315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9/3/2024</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8676613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9/3/2024</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692598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9/3/2024</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77550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9/3/2024</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907318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9/3/2024</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529916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9/3/2024</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8258465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9/3/2024</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853883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9/3/2024</a:t>
            </a:fld>
            <a:endParaRPr lang="en-US" sz="1000"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a:t>
            </a:fld>
            <a:endParaRPr lang="en-US" sz="1000" dirty="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5088018"/>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learn.microsoft.com/en-us/azure/aks/#:~:text=AKS%20allows%20you%20to%20quickly,quickstarts%2C%20tutorials%2C%20and%20samples." TargetMode="External"/><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5B9544DE-D5D2-419F-97F9-C3CB8C3179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6898C9B-7323-4559-9424-018A10D79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4EB8A239-69D1-CAD9-6F51-01056C8EFE5E}"/>
              </a:ext>
            </a:extLst>
          </p:cNvPr>
          <p:cNvSpPr>
            <a:spLocks noGrp="1"/>
          </p:cNvSpPr>
          <p:nvPr>
            <p:ph type="ctrTitle"/>
          </p:nvPr>
        </p:nvSpPr>
        <p:spPr>
          <a:xfrm>
            <a:off x="734764" y="607219"/>
            <a:ext cx="6882091" cy="2387600"/>
          </a:xfrm>
        </p:spPr>
        <p:txBody>
          <a:bodyPr>
            <a:normAutofit/>
          </a:bodyPr>
          <a:lstStyle/>
          <a:p>
            <a:pPr algn="l"/>
            <a:r>
              <a:rPr lang="en-US" dirty="0">
                <a:latin typeface="Amasis MT Pro Black" panose="02040A04050005020304" pitchFamily="18" charset="0"/>
              </a:rPr>
              <a:t>AI-Enhanced Medical Imaging and Diagnostic</a:t>
            </a:r>
            <a:endParaRPr lang="en-IN" dirty="0">
              <a:latin typeface="Amasis MT Pro Black" panose="02040A04050005020304" pitchFamily="18" charset="0"/>
            </a:endParaRPr>
          </a:p>
        </p:txBody>
      </p:sp>
      <p:sp>
        <p:nvSpPr>
          <p:cNvPr id="3" name="Subtitle 2">
            <a:extLst>
              <a:ext uri="{FF2B5EF4-FFF2-40B4-BE49-F238E27FC236}">
                <a16:creationId xmlns:a16="http://schemas.microsoft.com/office/drawing/2014/main" id="{AA09CE74-E75C-B62F-9659-754152B3801F}"/>
              </a:ext>
            </a:extLst>
          </p:cNvPr>
          <p:cNvSpPr>
            <a:spLocks noGrp="1"/>
          </p:cNvSpPr>
          <p:nvPr>
            <p:ph type="subTitle" idx="1"/>
          </p:nvPr>
        </p:nvSpPr>
        <p:spPr>
          <a:xfrm>
            <a:off x="777238" y="3136490"/>
            <a:ext cx="6614161" cy="3008512"/>
          </a:xfrm>
        </p:spPr>
        <p:txBody>
          <a:bodyPr>
            <a:normAutofit fontScale="92500" lnSpcReduction="20000"/>
          </a:bodyPr>
          <a:lstStyle/>
          <a:p>
            <a:r>
              <a:rPr lang="en-US" u="sng" dirty="0">
                <a:latin typeface="Times New Roman" panose="02020603050405020304" pitchFamily="18" charset="0"/>
                <a:cs typeface="Times New Roman" panose="02020603050405020304" pitchFamily="18" charset="0"/>
              </a:rPr>
              <a:t>Team Members</a:t>
            </a:r>
          </a:p>
          <a:p>
            <a:pPr algn="l"/>
            <a:r>
              <a:rPr lang="en-US" dirty="0" err="1">
                <a:latin typeface="Times New Roman" panose="02020603050405020304" pitchFamily="18" charset="0"/>
                <a:cs typeface="Times New Roman" panose="02020603050405020304" pitchFamily="18" charset="0"/>
              </a:rPr>
              <a:t>P.Suneel</a:t>
            </a:r>
            <a:r>
              <a:rPr lang="en-US" dirty="0">
                <a:latin typeface="Times New Roman" panose="02020603050405020304" pitchFamily="18" charset="0"/>
                <a:cs typeface="Times New Roman" panose="02020603050405020304" pitchFamily="18" charset="0"/>
              </a:rPr>
              <a:t> Kumar (Team Leader)</a:t>
            </a:r>
          </a:p>
          <a:p>
            <a:pPr algn="l"/>
            <a:r>
              <a:rPr lang="en-US" dirty="0" err="1">
                <a:latin typeface="Times New Roman" panose="02020603050405020304" pitchFamily="18" charset="0"/>
                <a:cs typeface="Times New Roman" panose="02020603050405020304" pitchFamily="18" charset="0"/>
              </a:rPr>
              <a:t>A.Mohan</a:t>
            </a:r>
            <a:r>
              <a:rPr lang="en-US" dirty="0">
                <a:latin typeface="Times New Roman" panose="02020603050405020304" pitchFamily="18" charset="0"/>
                <a:cs typeface="Times New Roman" panose="02020603050405020304" pitchFamily="18" charset="0"/>
              </a:rPr>
              <a:t> sai</a:t>
            </a:r>
          </a:p>
          <a:p>
            <a:pPr algn="l"/>
            <a:r>
              <a:rPr lang="en-US" dirty="0" err="1">
                <a:latin typeface="Times New Roman" panose="02020603050405020304" pitchFamily="18" charset="0"/>
                <a:cs typeface="Times New Roman" panose="02020603050405020304" pitchFamily="18" charset="0"/>
              </a:rPr>
              <a:t>C.Chiranjeevi</a:t>
            </a:r>
            <a:endParaRPr lang="en-US" dirty="0">
              <a:latin typeface="Times New Roman" panose="02020603050405020304" pitchFamily="18" charset="0"/>
              <a:cs typeface="Times New Roman" panose="02020603050405020304" pitchFamily="18" charset="0"/>
            </a:endParaRPr>
          </a:p>
          <a:p>
            <a:pPr algn="l"/>
            <a:r>
              <a:rPr lang="en-US" dirty="0" err="1">
                <a:latin typeface="Times New Roman" panose="02020603050405020304" pitchFamily="18" charset="0"/>
                <a:cs typeface="Times New Roman" panose="02020603050405020304" pitchFamily="18" charset="0"/>
              </a:rPr>
              <a:t>E.Vijaya</a:t>
            </a:r>
            <a:r>
              <a:rPr lang="en-US" dirty="0">
                <a:latin typeface="Times New Roman" panose="02020603050405020304" pitchFamily="18" charset="0"/>
                <a:cs typeface="Times New Roman" panose="02020603050405020304" pitchFamily="18" charset="0"/>
              </a:rPr>
              <a:t> Lakshmi</a:t>
            </a:r>
          </a:p>
          <a:p>
            <a:pPr algn="l"/>
            <a:r>
              <a:rPr lang="en-US" dirty="0" err="1">
                <a:latin typeface="Times New Roman" panose="02020603050405020304" pitchFamily="18" charset="0"/>
                <a:cs typeface="Times New Roman" panose="02020603050405020304" pitchFamily="18" charset="0"/>
              </a:rPr>
              <a:t>N.Vinod</a:t>
            </a:r>
            <a:r>
              <a:rPr lang="en-US" dirty="0">
                <a:latin typeface="Times New Roman" panose="02020603050405020304" pitchFamily="18" charset="0"/>
                <a:cs typeface="Times New Roman" panose="02020603050405020304" pitchFamily="18" charset="0"/>
              </a:rPr>
              <a:t> Kumar</a:t>
            </a:r>
          </a:p>
          <a:p>
            <a:pPr algn="l"/>
            <a:r>
              <a:rPr lang="en-US" dirty="0" err="1">
                <a:latin typeface="Times New Roman" panose="02020603050405020304" pitchFamily="18" charset="0"/>
                <a:cs typeface="Times New Roman" panose="02020603050405020304" pitchFamily="18" charset="0"/>
              </a:rPr>
              <a:t>R.Likitha</a:t>
            </a:r>
            <a:endParaRPr lang="en-US" dirty="0">
              <a:latin typeface="Times New Roman" panose="02020603050405020304" pitchFamily="18" charset="0"/>
              <a:cs typeface="Times New Roman" panose="02020603050405020304" pitchFamily="18" charset="0"/>
            </a:endParaRPr>
          </a:p>
          <a:p>
            <a:pPr algn="l"/>
            <a:r>
              <a:rPr lang="en-US" dirty="0" err="1">
                <a:latin typeface="Times New Roman" panose="02020603050405020304" pitchFamily="18" charset="0"/>
                <a:cs typeface="Times New Roman" panose="02020603050405020304" pitchFamily="18" charset="0"/>
              </a:rPr>
              <a:t>Y.Chandu</a:t>
            </a:r>
            <a:endParaRPr lang="en-US" dirty="0">
              <a:latin typeface="Times New Roman" panose="02020603050405020304" pitchFamily="18" charset="0"/>
              <a:cs typeface="Times New Roman" panose="02020603050405020304" pitchFamily="18" charset="0"/>
            </a:endParaRPr>
          </a:p>
          <a:p>
            <a:pPr algn="l"/>
            <a:endParaRPr lang="en-US" dirty="0">
              <a:latin typeface="Times New Roman" panose="02020603050405020304" pitchFamily="18" charset="0"/>
              <a:cs typeface="Times New Roman" panose="02020603050405020304" pitchFamily="18" charset="0"/>
            </a:endParaRPr>
          </a:p>
        </p:txBody>
      </p:sp>
      <p:grpSp>
        <p:nvGrpSpPr>
          <p:cNvPr id="38" name="decorative circles">
            <a:extLst>
              <a:ext uri="{FF2B5EF4-FFF2-40B4-BE49-F238E27FC236}">
                <a16:creationId xmlns:a16="http://schemas.microsoft.com/office/drawing/2014/main" id="{CD3F8757-46C7-43B2-B5EF-9B85B5C839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37008" y="433142"/>
            <a:ext cx="1122760" cy="6178301"/>
            <a:chOff x="8437008" y="433142"/>
            <a:chExt cx="1122760" cy="6178301"/>
          </a:xfrm>
        </p:grpSpPr>
        <p:sp>
          <p:nvSpPr>
            <p:cNvPr id="39" name="Oval 38">
              <a:extLst>
                <a:ext uri="{FF2B5EF4-FFF2-40B4-BE49-F238E27FC236}">
                  <a16:creationId xmlns:a16="http://schemas.microsoft.com/office/drawing/2014/main" id="{CC558EDF-DA7F-481C-8D08-2A7156D3F0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75160" y="82517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DCDAD58-A043-493E-A51B-5A32AB1C53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28229" y="433142"/>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D56CBC24-7B7A-405B-8EB6-1A5FD7BE49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37008" y="5719481"/>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F1EFB3FA-A08C-47F2-B71D-3556F253C1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093327" y="6145002"/>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D36554C6-9AC1-4C2E-AE7F-040BCB6CED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96963" y="5817067"/>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descr="Colored pencils inside a pencil holder which is on top of a wood table">
            <a:extLst>
              <a:ext uri="{FF2B5EF4-FFF2-40B4-BE49-F238E27FC236}">
                <a16:creationId xmlns:a16="http://schemas.microsoft.com/office/drawing/2014/main" id="{1CD211D6-F617-87BA-36A1-0E811F2FED64}"/>
              </a:ext>
            </a:extLst>
          </p:cNvPr>
          <p:cNvPicPr>
            <a:picLocks noChangeAspect="1"/>
          </p:cNvPicPr>
          <p:nvPr/>
        </p:nvPicPr>
        <p:blipFill>
          <a:blip r:embed="rId2"/>
          <a:srcRect l="52253" r="7880" b="2"/>
          <a:stretch/>
        </p:blipFill>
        <p:spPr>
          <a:xfrm>
            <a:off x="8608738" y="357441"/>
            <a:ext cx="3580214" cy="5994304"/>
          </a:xfrm>
          <a:custGeom>
            <a:avLst/>
            <a:gdLst/>
            <a:ahLst/>
            <a:cxnLst/>
            <a:rect l="l" t="t" r="r" b="b"/>
            <a:pathLst>
              <a:path w="3735324" h="6254002">
                <a:moveTo>
                  <a:pt x="3127001" y="0"/>
                </a:moveTo>
                <a:cubicBezTo>
                  <a:pt x="3288907" y="0"/>
                  <a:pt x="3447939" y="12305"/>
                  <a:pt x="3603212" y="36030"/>
                </a:cubicBezTo>
                <a:lnTo>
                  <a:pt x="3735324" y="59623"/>
                </a:lnTo>
                <a:lnTo>
                  <a:pt x="3735324" y="6194380"/>
                </a:lnTo>
                <a:lnTo>
                  <a:pt x="3603212" y="6217972"/>
                </a:lnTo>
                <a:cubicBezTo>
                  <a:pt x="3447939" y="6241698"/>
                  <a:pt x="3288907" y="6254002"/>
                  <a:pt x="3127001" y="6254002"/>
                </a:cubicBezTo>
                <a:cubicBezTo>
                  <a:pt x="1400006" y="6254002"/>
                  <a:pt x="0" y="4853996"/>
                  <a:pt x="0" y="3127001"/>
                </a:cubicBezTo>
                <a:cubicBezTo>
                  <a:pt x="0" y="1400006"/>
                  <a:pt x="1400006" y="0"/>
                  <a:pt x="3127001" y="0"/>
                </a:cubicBezTo>
                <a:close/>
              </a:path>
            </a:pathLst>
          </a:custGeom>
        </p:spPr>
      </p:pic>
    </p:spTree>
    <p:extLst>
      <p:ext uri="{BB962C8B-B14F-4D97-AF65-F5344CB8AC3E}">
        <p14:creationId xmlns:p14="http://schemas.microsoft.com/office/powerpoint/2010/main" val="4194640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500"/>
                                  </p:stCondLst>
                                  <p:iterate>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7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1500"/>
                                  </p:stCondLst>
                                  <p:iterate>
                                    <p:tmPct val="10000"/>
                                  </p:iterate>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7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1500"/>
                                  </p:stCondLst>
                                  <p:iterate>
                                    <p:tmPct val="10000"/>
                                  </p:iterate>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7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1500"/>
                                  </p:stCondLst>
                                  <p:iterate>
                                    <p:tmPct val="10000"/>
                                  </p:iterate>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7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1500"/>
                                  </p:stCondLst>
                                  <p:iterate>
                                    <p:tmPct val="10000"/>
                                  </p:iterate>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700"/>
                                        <p:tgtEl>
                                          <p:spTgt spid="3">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1500"/>
                                  </p:stCondLst>
                                  <p:iterate>
                                    <p:tmPct val="10000"/>
                                  </p:iterate>
                                  <p:childTnLst>
                                    <p:set>
                                      <p:cBhvr>
                                        <p:cTn id="44" dur="1" fill="hold">
                                          <p:stCondLst>
                                            <p:cond delay="0"/>
                                          </p:stCondLst>
                                        </p:cTn>
                                        <p:tgtEl>
                                          <p:spTgt spid="3">
                                            <p:txEl>
                                              <p:pRg st="7" end="7"/>
                                            </p:txEl>
                                          </p:spTgt>
                                        </p:tgtEl>
                                        <p:attrNameLst>
                                          <p:attrName>style.visibility</p:attrName>
                                        </p:attrNameLst>
                                      </p:cBhvr>
                                      <p:to>
                                        <p:strVal val="visible"/>
                                      </p:to>
                                    </p:set>
                                    <p:animEffect transition="in" filter="fade">
                                      <p:cBhvr>
                                        <p:cTn id="45" dur="7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CD24EF-96F6-F58F-4509-CD070DDDF281}"/>
              </a:ext>
            </a:extLst>
          </p:cNvPr>
          <p:cNvSpPr txBox="1"/>
          <p:nvPr/>
        </p:nvSpPr>
        <p:spPr>
          <a:xfrm>
            <a:off x="2339635" y="463878"/>
            <a:ext cx="8772570" cy="523220"/>
          </a:xfrm>
          <a:prstGeom prst="rect">
            <a:avLst/>
          </a:prstGeom>
          <a:noFill/>
        </p:spPr>
        <p:txBody>
          <a:bodyPr wrap="square">
            <a:spAutoFit/>
          </a:bodyPr>
          <a:lstStyle/>
          <a:p>
            <a:r>
              <a:rPr lang="en-US" sz="2800" b="1" dirty="0">
                <a:latin typeface="Amasis MT Pro Black" panose="02040A04050005020304" pitchFamily="18" charset="0"/>
              </a:rPr>
              <a:t>Future </a:t>
            </a:r>
            <a:r>
              <a:rPr lang="en-IN" sz="2800" b="1" dirty="0">
                <a:latin typeface="Amasis MT Pro Black" panose="02040A04050005020304" pitchFamily="18" charset="0"/>
              </a:rPr>
              <a:t>Enhance</a:t>
            </a:r>
            <a:r>
              <a:rPr lang="en-US" sz="2800" b="1" dirty="0">
                <a:latin typeface="Amasis MT Pro Black" panose="02040A04050005020304" pitchFamily="18" charset="0"/>
              </a:rPr>
              <a:t> using Azure Services</a:t>
            </a:r>
            <a:endParaRPr lang="en-IN" sz="2500" b="1" dirty="0">
              <a:latin typeface="Amasis MT Pro Black" panose="02040A04050005020304" pitchFamily="18" charset="0"/>
            </a:endParaRPr>
          </a:p>
        </p:txBody>
      </p:sp>
      <p:pic>
        <p:nvPicPr>
          <p:cNvPr id="33" name="Picture 32" descr="Close-up of a magnifying glass over a text&#10;&#10;Description automatically generated">
            <a:extLst>
              <a:ext uri="{FF2B5EF4-FFF2-40B4-BE49-F238E27FC236}">
                <a16:creationId xmlns:a16="http://schemas.microsoft.com/office/drawing/2014/main" id="{7AA372C5-3684-0EBA-A5AE-D0CF9B3FAC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511" y="1163838"/>
            <a:ext cx="2858549" cy="1818121"/>
          </a:xfrm>
          <a:prstGeom prst="rect">
            <a:avLst/>
          </a:prstGeom>
        </p:spPr>
      </p:pic>
      <p:pic>
        <p:nvPicPr>
          <p:cNvPr id="35" name="Picture 34" descr="A diagram of a cloud&#10;&#10;Description automatically generated">
            <a:extLst>
              <a:ext uri="{FF2B5EF4-FFF2-40B4-BE49-F238E27FC236}">
                <a16:creationId xmlns:a16="http://schemas.microsoft.com/office/drawing/2014/main" id="{D9B2E2D0-2A11-02CA-62B0-7DAA4332B2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8532" y="1163838"/>
            <a:ext cx="2819475" cy="1818121"/>
          </a:xfrm>
          <a:prstGeom prst="rect">
            <a:avLst/>
          </a:prstGeom>
        </p:spPr>
      </p:pic>
      <p:pic>
        <p:nvPicPr>
          <p:cNvPr id="37" name="Picture 36" descr="A blue logo with text&#10;&#10;Description automatically generated">
            <a:extLst>
              <a:ext uri="{FF2B5EF4-FFF2-40B4-BE49-F238E27FC236}">
                <a16:creationId xmlns:a16="http://schemas.microsoft.com/office/drawing/2014/main" id="{1820FBFD-5026-B9FA-C2B0-84324B5497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9368" y="1163838"/>
            <a:ext cx="2832580" cy="1818121"/>
          </a:xfrm>
          <a:prstGeom prst="rect">
            <a:avLst/>
          </a:prstGeom>
        </p:spPr>
      </p:pic>
      <p:pic>
        <p:nvPicPr>
          <p:cNvPr id="39" name="Picture 38" descr="A diagram of a diagram of a cloud computing system&#10;&#10;Description automatically generated with medium confidence">
            <a:extLst>
              <a:ext uri="{FF2B5EF4-FFF2-40B4-BE49-F238E27FC236}">
                <a16:creationId xmlns:a16="http://schemas.microsoft.com/office/drawing/2014/main" id="{D2A6A93C-3639-EC9D-5BFE-1A86767E5E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5511" y="3995543"/>
            <a:ext cx="2857500" cy="1600200"/>
          </a:xfrm>
          <a:prstGeom prst="rect">
            <a:avLst/>
          </a:prstGeom>
        </p:spPr>
      </p:pic>
      <p:pic>
        <p:nvPicPr>
          <p:cNvPr id="41" name="Picture 40" descr="A logo with purple cubes&#10;&#10;Description automatically generated">
            <a:extLst>
              <a:ext uri="{FF2B5EF4-FFF2-40B4-BE49-F238E27FC236}">
                <a16:creationId xmlns:a16="http://schemas.microsoft.com/office/drawing/2014/main" id="{8646DD81-BA11-5534-9F72-258C4DE15C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8531" y="3935792"/>
            <a:ext cx="2819475" cy="1600200"/>
          </a:xfrm>
          <a:prstGeom prst="rect">
            <a:avLst/>
          </a:prstGeom>
        </p:spPr>
      </p:pic>
      <p:pic>
        <p:nvPicPr>
          <p:cNvPr id="43" name="Picture 42" descr="A diagram of a cloud service&#10;&#10;Description automatically generated">
            <a:extLst>
              <a:ext uri="{FF2B5EF4-FFF2-40B4-BE49-F238E27FC236}">
                <a16:creationId xmlns:a16="http://schemas.microsoft.com/office/drawing/2014/main" id="{F252F432-13FE-7B9A-38A8-EF9A00FF3F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48570" y="3876042"/>
            <a:ext cx="3174175" cy="1719701"/>
          </a:xfrm>
          <a:prstGeom prst="rect">
            <a:avLst/>
          </a:prstGeom>
        </p:spPr>
      </p:pic>
      <p:sp>
        <p:nvSpPr>
          <p:cNvPr id="45" name="TextBox 44">
            <a:extLst>
              <a:ext uri="{FF2B5EF4-FFF2-40B4-BE49-F238E27FC236}">
                <a16:creationId xmlns:a16="http://schemas.microsoft.com/office/drawing/2014/main" id="{24263F2E-1A23-EF3D-179B-5FE4C330D3CB}"/>
              </a:ext>
            </a:extLst>
          </p:cNvPr>
          <p:cNvSpPr txBox="1"/>
          <p:nvPr/>
        </p:nvSpPr>
        <p:spPr>
          <a:xfrm>
            <a:off x="1723163" y="3059668"/>
            <a:ext cx="6096000" cy="369332"/>
          </a:xfrm>
          <a:prstGeom prst="rect">
            <a:avLst/>
          </a:prstGeom>
          <a:noFill/>
        </p:spPr>
        <p:txBody>
          <a:bodyPr wrap="square">
            <a:spAutoFit/>
          </a:bodyPr>
          <a:lstStyle/>
          <a:p>
            <a:r>
              <a:rPr lang="en-IN" b="1" u="sng" dirty="0">
                <a:latin typeface="Times New Roman" panose="02020603050405020304" pitchFamily="18" charset="0"/>
                <a:cs typeface="Times New Roman" panose="02020603050405020304" pitchFamily="18" charset="0"/>
              </a:rPr>
              <a:t>Text Analytics</a:t>
            </a:r>
            <a:endParaRPr lang="en-IN" u="sng" dirty="0"/>
          </a:p>
        </p:txBody>
      </p:sp>
      <p:sp>
        <p:nvSpPr>
          <p:cNvPr id="47" name="TextBox 46">
            <a:extLst>
              <a:ext uri="{FF2B5EF4-FFF2-40B4-BE49-F238E27FC236}">
                <a16:creationId xmlns:a16="http://schemas.microsoft.com/office/drawing/2014/main" id="{65F54D39-4265-5D62-7985-EBB9EF9AE037}"/>
              </a:ext>
            </a:extLst>
          </p:cNvPr>
          <p:cNvSpPr txBox="1"/>
          <p:nvPr/>
        </p:nvSpPr>
        <p:spPr>
          <a:xfrm>
            <a:off x="5326745" y="3059668"/>
            <a:ext cx="6096000" cy="369332"/>
          </a:xfrm>
          <a:prstGeom prst="rect">
            <a:avLst/>
          </a:prstGeom>
          <a:noFill/>
        </p:spPr>
        <p:txBody>
          <a:bodyPr wrap="square">
            <a:spAutoFit/>
          </a:bodyPr>
          <a:lstStyle/>
          <a:p>
            <a:r>
              <a:rPr lang="en-IN" b="1" u="sng" dirty="0">
                <a:latin typeface="Times New Roman" panose="02020603050405020304" pitchFamily="18" charset="0"/>
                <a:cs typeface="Times New Roman" panose="02020603050405020304" pitchFamily="18" charset="0"/>
              </a:rPr>
              <a:t>Custom Vision</a:t>
            </a:r>
            <a:endParaRPr lang="en-IN" u="sng" dirty="0"/>
          </a:p>
        </p:txBody>
      </p:sp>
      <p:sp>
        <p:nvSpPr>
          <p:cNvPr id="49" name="TextBox 48">
            <a:extLst>
              <a:ext uri="{FF2B5EF4-FFF2-40B4-BE49-F238E27FC236}">
                <a16:creationId xmlns:a16="http://schemas.microsoft.com/office/drawing/2014/main" id="{B9FCDC71-8F06-7D1F-421D-22CE8355FB22}"/>
              </a:ext>
            </a:extLst>
          </p:cNvPr>
          <p:cNvSpPr txBox="1"/>
          <p:nvPr/>
        </p:nvSpPr>
        <p:spPr>
          <a:xfrm>
            <a:off x="8721213" y="5595743"/>
            <a:ext cx="6096000" cy="369332"/>
          </a:xfrm>
          <a:prstGeom prst="rect">
            <a:avLst/>
          </a:prstGeom>
          <a:noFill/>
        </p:spPr>
        <p:txBody>
          <a:bodyPr wrap="square">
            <a:spAutoFit/>
          </a:bodyPr>
          <a:lstStyle/>
          <a:p>
            <a:r>
              <a:rPr lang="en-IN" b="1" u="sng" dirty="0">
                <a:latin typeface="Times New Roman" panose="02020603050405020304" pitchFamily="18" charset="0"/>
                <a:cs typeface="Times New Roman" panose="02020603050405020304" pitchFamily="18" charset="0"/>
              </a:rPr>
              <a:t>Azure Video Analyzer</a:t>
            </a:r>
            <a:endParaRPr lang="en-IN" u="sng" dirty="0"/>
          </a:p>
        </p:txBody>
      </p:sp>
      <p:sp>
        <p:nvSpPr>
          <p:cNvPr id="51" name="TextBox 50">
            <a:extLst>
              <a:ext uri="{FF2B5EF4-FFF2-40B4-BE49-F238E27FC236}">
                <a16:creationId xmlns:a16="http://schemas.microsoft.com/office/drawing/2014/main" id="{44D03743-CACE-AC4B-9D8F-7C2FABFD16A7}"/>
              </a:ext>
            </a:extLst>
          </p:cNvPr>
          <p:cNvSpPr txBox="1"/>
          <p:nvPr/>
        </p:nvSpPr>
        <p:spPr>
          <a:xfrm>
            <a:off x="1467524" y="5595743"/>
            <a:ext cx="7408606" cy="369332"/>
          </a:xfrm>
          <a:prstGeom prst="rect">
            <a:avLst/>
          </a:prstGeom>
          <a:noFill/>
        </p:spPr>
        <p:txBody>
          <a:bodyPr wrap="square">
            <a:spAutoFit/>
          </a:bodyPr>
          <a:lstStyle/>
          <a:p>
            <a:r>
              <a:rPr lang="en-IN" b="1" u="sng" dirty="0">
                <a:latin typeface="Times New Roman" panose="02020603050405020304" pitchFamily="18" charset="0"/>
                <a:cs typeface="Times New Roman" panose="02020603050405020304" pitchFamily="18" charset="0"/>
              </a:rPr>
              <a:t>Azure Synapse Analytics</a:t>
            </a:r>
            <a:endParaRPr lang="en-IN" u="sng" dirty="0"/>
          </a:p>
        </p:txBody>
      </p:sp>
      <p:sp>
        <p:nvSpPr>
          <p:cNvPr id="53" name="TextBox 52">
            <a:extLst>
              <a:ext uri="{FF2B5EF4-FFF2-40B4-BE49-F238E27FC236}">
                <a16:creationId xmlns:a16="http://schemas.microsoft.com/office/drawing/2014/main" id="{FB3FC6C8-30CE-9F93-048E-0B9034643DC3}"/>
              </a:ext>
            </a:extLst>
          </p:cNvPr>
          <p:cNvSpPr txBox="1"/>
          <p:nvPr/>
        </p:nvSpPr>
        <p:spPr>
          <a:xfrm>
            <a:off x="8876130" y="2981958"/>
            <a:ext cx="7408606" cy="369332"/>
          </a:xfrm>
          <a:prstGeom prst="rect">
            <a:avLst/>
          </a:prstGeom>
          <a:noFill/>
        </p:spPr>
        <p:txBody>
          <a:bodyPr wrap="square">
            <a:spAutoFit/>
          </a:bodyPr>
          <a:lstStyle/>
          <a:p>
            <a:r>
              <a:rPr lang="en-IN" b="1" u="sng" dirty="0">
                <a:latin typeface="Times New Roman" panose="02020603050405020304" pitchFamily="18" charset="0"/>
                <a:cs typeface="Times New Roman" panose="02020603050405020304" pitchFamily="18" charset="0"/>
              </a:rPr>
              <a:t>Azure IoT Hub</a:t>
            </a:r>
            <a:endParaRPr lang="en-IN" u="sng" dirty="0"/>
          </a:p>
        </p:txBody>
      </p:sp>
      <p:sp>
        <p:nvSpPr>
          <p:cNvPr id="55" name="TextBox 54">
            <a:extLst>
              <a:ext uri="{FF2B5EF4-FFF2-40B4-BE49-F238E27FC236}">
                <a16:creationId xmlns:a16="http://schemas.microsoft.com/office/drawing/2014/main" id="{DA9518BF-83F5-4B3F-1E6B-30F17CC23270}"/>
              </a:ext>
            </a:extLst>
          </p:cNvPr>
          <p:cNvSpPr txBox="1"/>
          <p:nvPr/>
        </p:nvSpPr>
        <p:spPr>
          <a:xfrm>
            <a:off x="5022136" y="5655494"/>
            <a:ext cx="3158426" cy="369332"/>
          </a:xfrm>
          <a:prstGeom prst="rect">
            <a:avLst/>
          </a:prstGeom>
          <a:noFill/>
        </p:spPr>
        <p:txBody>
          <a:bodyPr wrap="square">
            <a:spAutoFit/>
          </a:bodyPr>
          <a:lstStyle/>
          <a:p>
            <a:pPr algn="l"/>
            <a:r>
              <a:rPr lang="en-IN" b="1" i="0" dirty="0">
                <a:effectLst/>
                <a:latin typeface="Arial" panose="020B0604020202020204" pitchFamily="34" charset="0"/>
                <a:hlinkClick r:id="rId8">
                  <a:extLst>
                    <a:ext uri="{A12FA001-AC4F-418D-AE19-62706E023703}">
                      <ahyp:hlinkClr xmlns:ahyp="http://schemas.microsoft.com/office/drawing/2018/hyperlinkcolor" val="tx"/>
                    </a:ext>
                  </a:extLst>
                </a:hlinkClick>
              </a:rPr>
              <a:t>Azure Kubernetes Service </a:t>
            </a:r>
          </a:p>
        </p:txBody>
      </p:sp>
    </p:spTree>
    <p:extLst>
      <p:ext uri="{BB962C8B-B14F-4D97-AF65-F5344CB8AC3E}">
        <p14:creationId xmlns:p14="http://schemas.microsoft.com/office/powerpoint/2010/main" val="3015781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CD24EF-96F6-F58F-4509-CD070DDDF281}"/>
              </a:ext>
            </a:extLst>
          </p:cNvPr>
          <p:cNvSpPr txBox="1"/>
          <p:nvPr/>
        </p:nvSpPr>
        <p:spPr>
          <a:xfrm>
            <a:off x="2339635" y="463878"/>
            <a:ext cx="8772570" cy="523220"/>
          </a:xfrm>
          <a:prstGeom prst="rect">
            <a:avLst/>
          </a:prstGeom>
          <a:noFill/>
        </p:spPr>
        <p:txBody>
          <a:bodyPr wrap="square">
            <a:spAutoFit/>
          </a:bodyPr>
          <a:lstStyle/>
          <a:p>
            <a:r>
              <a:rPr lang="en-US" sz="2800" b="1" dirty="0">
                <a:latin typeface="Amasis MT Pro Black" panose="02040A04050005020304" pitchFamily="18" charset="0"/>
              </a:rPr>
              <a:t>Future </a:t>
            </a:r>
            <a:r>
              <a:rPr lang="en-IN" sz="2800" b="1" dirty="0">
                <a:latin typeface="Amasis MT Pro Black" panose="02040A04050005020304" pitchFamily="18" charset="0"/>
              </a:rPr>
              <a:t>Enhance</a:t>
            </a:r>
            <a:r>
              <a:rPr lang="en-US" sz="2800" b="1" dirty="0">
                <a:latin typeface="Amasis MT Pro Black" panose="02040A04050005020304" pitchFamily="18" charset="0"/>
              </a:rPr>
              <a:t> using Azure Services</a:t>
            </a:r>
            <a:endParaRPr lang="en-IN" sz="2500" b="1" dirty="0">
              <a:latin typeface="Amasis MT Pro Black" panose="02040A04050005020304" pitchFamily="18" charset="0"/>
            </a:endParaRPr>
          </a:p>
        </p:txBody>
      </p:sp>
      <p:pic>
        <p:nvPicPr>
          <p:cNvPr id="4" name="Picture 3" descr="A logo for a cloud storage company&#10;&#10;Description automatically generated">
            <a:extLst>
              <a:ext uri="{FF2B5EF4-FFF2-40B4-BE49-F238E27FC236}">
                <a16:creationId xmlns:a16="http://schemas.microsoft.com/office/drawing/2014/main" id="{F9CC2E2F-6EA0-AD3E-4CEB-4EC853AB24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365" y="1228260"/>
            <a:ext cx="3267076" cy="1949450"/>
          </a:xfrm>
          <a:prstGeom prst="rect">
            <a:avLst/>
          </a:prstGeom>
        </p:spPr>
      </p:pic>
      <p:pic>
        <p:nvPicPr>
          <p:cNvPr id="6" name="Picture 5" descr="A cartoon of two people&#10;&#10;Description automatically generated">
            <a:extLst>
              <a:ext uri="{FF2B5EF4-FFF2-40B4-BE49-F238E27FC236}">
                <a16:creationId xmlns:a16="http://schemas.microsoft.com/office/drawing/2014/main" id="{47A3E165-ACB9-AD20-D6B7-F426730FD9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2558" y="1198880"/>
            <a:ext cx="2969771" cy="1978830"/>
          </a:xfrm>
          <a:prstGeom prst="rect">
            <a:avLst/>
          </a:prstGeom>
        </p:spPr>
      </p:pic>
      <p:pic>
        <p:nvPicPr>
          <p:cNvPr id="8" name="Picture 7" descr="A green and white sound waves and a person's face&#10;&#10;Description automatically generated">
            <a:extLst>
              <a:ext uri="{FF2B5EF4-FFF2-40B4-BE49-F238E27FC236}">
                <a16:creationId xmlns:a16="http://schemas.microsoft.com/office/drawing/2014/main" id="{4D2DE2BC-8018-57DB-EB34-B990DB937B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9749" y="1198880"/>
            <a:ext cx="2969771" cy="1978830"/>
          </a:xfrm>
          <a:prstGeom prst="rect">
            <a:avLst/>
          </a:prstGeom>
        </p:spPr>
      </p:pic>
      <p:pic>
        <p:nvPicPr>
          <p:cNvPr id="10" name="Picture 9" descr="A screenshot of a computer vision&#10;&#10;Description automatically generated">
            <a:extLst>
              <a:ext uri="{FF2B5EF4-FFF2-40B4-BE49-F238E27FC236}">
                <a16:creationId xmlns:a16="http://schemas.microsoft.com/office/drawing/2014/main" id="{9CB51162-26A8-E56A-0727-136B07A946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365" y="4031212"/>
            <a:ext cx="3099435" cy="1855640"/>
          </a:xfrm>
          <a:prstGeom prst="rect">
            <a:avLst/>
          </a:prstGeom>
        </p:spPr>
      </p:pic>
      <p:pic>
        <p:nvPicPr>
          <p:cNvPr id="12" name="Picture 11" descr="A close up of an eye&#10;&#10;Description automatically generated">
            <a:extLst>
              <a:ext uri="{FF2B5EF4-FFF2-40B4-BE49-F238E27FC236}">
                <a16:creationId xmlns:a16="http://schemas.microsoft.com/office/drawing/2014/main" id="{6ADA5AF0-088C-A19B-7F73-8F2BE9A0C6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2558" y="4031212"/>
            <a:ext cx="2969771" cy="1855639"/>
          </a:xfrm>
          <a:prstGeom prst="rect">
            <a:avLst/>
          </a:prstGeom>
        </p:spPr>
      </p:pic>
      <p:pic>
        <p:nvPicPr>
          <p:cNvPr id="14" name="Picture 13" descr="A blue and white logo&#10;&#10;Description automatically generated">
            <a:extLst>
              <a:ext uri="{FF2B5EF4-FFF2-40B4-BE49-F238E27FC236}">
                <a16:creationId xmlns:a16="http://schemas.microsoft.com/office/drawing/2014/main" id="{3F454CF7-26BE-B56C-4B15-E2C22D3AE3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29749" y="4031213"/>
            <a:ext cx="2969771" cy="1855638"/>
          </a:xfrm>
          <a:prstGeom prst="rect">
            <a:avLst/>
          </a:prstGeom>
        </p:spPr>
      </p:pic>
      <p:sp>
        <p:nvSpPr>
          <p:cNvPr id="16" name="TextBox 15">
            <a:extLst>
              <a:ext uri="{FF2B5EF4-FFF2-40B4-BE49-F238E27FC236}">
                <a16:creationId xmlns:a16="http://schemas.microsoft.com/office/drawing/2014/main" id="{5744A1AD-8ECA-205C-9ADC-C6D144E36D0F}"/>
              </a:ext>
            </a:extLst>
          </p:cNvPr>
          <p:cNvSpPr txBox="1"/>
          <p:nvPr/>
        </p:nvSpPr>
        <p:spPr>
          <a:xfrm>
            <a:off x="9235440" y="3223389"/>
            <a:ext cx="1876765" cy="369332"/>
          </a:xfrm>
          <a:prstGeom prst="rect">
            <a:avLst/>
          </a:prstGeom>
          <a:noFill/>
        </p:spPr>
        <p:txBody>
          <a:bodyPr wrap="square">
            <a:spAutoFit/>
          </a:bodyPr>
          <a:lstStyle/>
          <a:p>
            <a:r>
              <a:rPr lang="en-IN" b="1" u="sng" dirty="0">
                <a:latin typeface="Times New Roman" panose="02020603050405020304" pitchFamily="18" charset="0"/>
                <a:cs typeface="Times New Roman" panose="02020603050405020304" pitchFamily="18" charset="0"/>
              </a:rPr>
              <a:t>Speech to Text</a:t>
            </a:r>
            <a:endParaRPr lang="en-IN" u="sng" dirty="0"/>
          </a:p>
        </p:txBody>
      </p:sp>
      <p:sp>
        <p:nvSpPr>
          <p:cNvPr id="18" name="TextBox 17">
            <a:extLst>
              <a:ext uri="{FF2B5EF4-FFF2-40B4-BE49-F238E27FC236}">
                <a16:creationId xmlns:a16="http://schemas.microsoft.com/office/drawing/2014/main" id="{F93B3FA7-8D72-3F82-034C-AD0C03ABACB1}"/>
              </a:ext>
            </a:extLst>
          </p:cNvPr>
          <p:cNvSpPr txBox="1"/>
          <p:nvPr/>
        </p:nvSpPr>
        <p:spPr>
          <a:xfrm>
            <a:off x="5425440" y="5971620"/>
            <a:ext cx="2466889" cy="369332"/>
          </a:xfrm>
          <a:prstGeom prst="rect">
            <a:avLst/>
          </a:prstGeom>
          <a:noFill/>
        </p:spPr>
        <p:txBody>
          <a:bodyPr wrap="square">
            <a:spAutoFit/>
          </a:bodyPr>
          <a:lstStyle/>
          <a:p>
            <a:r>
              <a:rPr lang="en-IN" b="1" u="sng" dirty="0">
                <a:latin typeface="Times New Roman" panose="02020603050405020304" pitchFamily="18" charset="0"/>
                <a:cs typeface="Times New Roman" panose="02020603050405020304" pitchFamily="18" charset="0"/>
              </a:rPr>
              <a:t>Computer Vision</a:t>
            </a:r>
            <a:endParaRPr lang="en-IN" u="sng" dirty="0"/>
          </a:p>
        </p:txBody>
      </p:sp>
      <p:sp>
        <p:nvSpPr>
          <p:cNvPr id="20" name="TextBox 19">
            <a:extLst>
              <a:ext uri="{FF2B5EF4-FFF2-40B4-BE49-F238E27FC236}">
                <a16:creationId xmlns:a16="http://schemas.microsoft.com/office/drawing/2014/main" id="{81F11D61-B4A3-8609-C3D3-A2B57BCA92EB}"/>
              </a:ext>
            </a:extLst>
          </p:cNvPr>
          <p:cNvSpPr txBox="1"/>
          <p:nvPr/>
        </p:nvSpPr>
        <p:spPr>
          <a:xfrm>
            <a:off x="5689600" y="3223389"/>
            <a:ext cx="2202729" cy="369332"/>
          </a:xfrm>
          <a:prstGeom prst="rect">
            <a:avLst/>
          </a:prstGeom>
          <a:noFill/>
        </p:spPr>
        <p:txBody>
          <a:bodyPr wrap="square">
            <a:spAutoFit/>
          </a:bodyPr>
          <a:lstStyle/>
          <a:p>
            <a:r>
              <a:rPr lang="en-IN" b="1" u="sng" dirty="0">
                <a:latin typeface="Times New Roman" panose="02020603050405020304" pitchFamily="18" charset="0"/>
                <a:cs typeface="Times New Roman" panose="02020603050405020304" pitchFamily="18" charset="0"/>
              </a:rPr>
              <a:t>Translator</a:t>
            </a:r>
            <a:endParaRPr lang="en-IN" u="sng" dirty="0"/>
          </a:p>
        </p:txBody>
      </p:sp>
      <p:sp>
        <p:nvSpPr>
          <p:cNvPr id="22" name="TextBox 21">
            <a:extLst>
              <a:ext uri="{FF2B5EF4-FFF2-40B4-BE49-F238E27FC236}">
                <a16:creationId xmlns:a16="http://schemas.microsoft.com/office/drawing/2014/main" id="{BE1FBF38-4484-43AB-6823-C8878EFC14DE}"/>
              </a:ext>
            </a:extLst>
          </p:cNvPr>
          <p:cNvSpPr txBox="1"/>
          <p:nvPr/>
        </p:nvSpPr>
        <p:spPr>
          <a:xfrm>
            <a:off x="1211580" y="5968839"/>
            <a:ext cx="2943861" cy="369332"/>
          </a:xfrm>
          <a:prstGeom prst="rect">
            <a:avLst/>
          </a:prstGeom>
          <a:noFill/>
        </p:spPr>
        <p:txBody>
          <a:bodyPr wrap="square">
            <a:spAutoFit/>
          </a:bodyPr>
          <a:lstStyle/>
          <a:p>
            <a:r>
              <a:rPr lang="en-IN" b="1" u="sng" dirty="0">
                <a:latin typeface="Times New Roman" panose="02020603050405020304" pitchFamily="18" charset="0"/>
                <a:cs typeface="Times New Roman" panose="02020603050405020304" pitchFamily="18" charset="0"/>
              </a:rPr>
              <a:t>Azure Machine Learning</a:t>
            </a:r>
            <a:endParaRPr lang="en-IN" u="sng" dirty="0"/>
          </a:p>
        </p:txBody>
      </p:sp>
      <p:sp>
        <p:nvSpPr>
          <p:cNvPr id="24" name="TextBox 23">
            <a:extLst>
              <a:ext uri="{FF2B5EF4-FFF2-40B4-BE49-F238E27FC236}">
                <a16:creationId xmlns:a16="http://schemas.microsoft.com/office/drawing/2014/main" id="{F6A8E8BE-011A-D2D9-968F-B4B302B9780F}"/>
              </a:ext>
            </a:extLst>
          </p:cNvPr>
          <p:cNvSpPr txBox="1"/>
          <p:nvPr/>
        </p:nvSpPr>
        <p:spPr>
          <a:xfrm>
            <a:off x="1333501" y="3178550"/>
            <a:ext cx="2654299" cy="369332"/>
          </a:xfrm>
          <a:prstGeom prst="rect">
            <a:avLst/>
          </a:prstGeom>
          <a:noFill/>
        </p:spPr>
        <p:txBody>
          <a:bodyPr wrap="square">
            <a:spAutoFit/>
          </a:bodyPr>
          <a:lstStyle/>
          <a:p>
            <a:r>
              <a:rPr lang="en-IN" b="1" u="sng" dirty="0">
                <a:latin typeface="Times New Roman" panose="02020603050405020304" pitchFamily="18" charset="0"/>
                <a:cs typeface="Times New Roman" panose="02020603050405020304" pitchFamily="18" charset="0"/>
              </a:rPr>
              <a:t>Azure Blob Storage</a:t>
            </a:r>
            <a:endParaRPr lang="en-IN" u="sng" dirty="0"/>
          </a:p>
        </p:txBody>
      </p:sp>
      <p:sp>
        <p:nvSpPr>
          <p:cNvPr id="26" name="TextBox 25">
            <a:extLst>
              <a:ext uri="{FF2B5EF4-FFF2-40B4-BE49-F238E27FC236}">
                <a16:creationId xmlns:a16="http://schemas.microsoft.com/office/drawing/2014/main" id="{5D48894A-7A6E-FBFD-F2F8-616230F33959}"/>
              </a:ext>
            </a:extLst>
          </p:cNvPr>
          <p:cNvSpPr txBox="1"/>
          <p:nvPr/>
        </p:nvSpPr>
        <p:spPr>
          <a:xfrm>
            <a:off x="9082549" y="5968839"/>
            <a:ext cx="7664244" cy="369332"/>
          </a:xfrm>
          <a:prstGeom prst="rect">
            <a:avLst/>
          </a:prstGeom>
          <a:noFill/>
        </p:spPr>
        <p:txBody>
          <a:bodyPr wrap="square">
            <a:spAutoFit/>
          </a:bodyPr>
          <a:lstStyle/>
          <a:p>
            <a:r>
              <a:rPr lang="en-IN" b="1" u="sng" dirty="0">
                <a:latin typeface="Times New Roman" panose="02020603050405020304" pitchFamily="18" charset="0"/>
                <a:cs typeface="Times New Roman" panose="02020603050405020304" pitchFamily="18" charset="0"/>
              </a:rPr>
              <a:t>Azure DevOps</a:t>
            </a:r>
            <a:endParaRPr lang="en-IN" u="sng" dirty="0"/>
          </a:p>
        </p:txBody>
      </p:sp>
    </p:spTree>
    <p:extLst>
      <p:ext uri="{BB962C8B-B14F-4D97-AF65-F5344CB8AC3E}">
        <p14:creationId xmlns:p14="http://schemas.microsoft.com/office/powerpoint/2010/main" val="1456237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CD24EF-96F6-F58F-4509-CD070DDDF281}"/>
              </a:ext>
            </a:extLst>
          </p:cNvPr>
          <p:cNvSpPr txBox="1"/>
          <p:nvPr/>
        </p:nvSpPr>
        <p:spPr>
          <a:xfrm>
            <a:off x="2339635" y="463878"/>
            <a:ext cx="8772570" cy="523220"/>
          </a:xfrm>
          <a:prstGeom prst="rect">
            <a:avLst/>
          </a:prstGeom>
          <a:noFill/>
        </p:spPr>
        <p:txBody>
          <a:bodyPr wrap="square">
            <a:spAutoFit/>
          </a:bodyPr>
          <a:lstStyle/>
          <a:p>
            <a:r>
              <a:rPr lang="en-US" sz="2800" b="1" dirty="0">
                <a:latin typeface="Amasis MT Pro Black" panose="02040A04050005020304" pitchFamily="18" charset="0"/>
              </a:rPr>
              <a:t>Future </a:t>
            </a:r>
            <a:r>
              <a:rPr lang="en-IN" sz="2800" b="1" dirty="0">
                <a:latin typeface="Amasis MT Pro Black" panose="02040A04050005020304" pitchFamily="18" charset="0"/>
              </a:rPr>
              <a:t>Enhance</a:t>
            </a:r>
            <a:r>
              <a:rPr lang="en-US" sz="2800" b="1" dirty="0">
                <a:latin typeface="Amasis MT Pro Black" panose="02040A04050005020304" pitchFamily="18" charset="0"/>
              </a:rPr>
              <a:t> using Azure Services</a:t>
            </a:r>
            <a:endParaRPr lang="en-IN" sz="2500" b="1" dirty="0">
              <a:latin typeface="Amasis MT Pro Black" panose="02040A04050005020304" pitchFamily="18" charset="0"/>
            </a:endParaRPr>
          </a:p>
        </p:txBody>
      </p:sp>
      <p:sp>
        <p:nvSpPr>
          <p:cNvPr id="4" name="TextBox 3">
            <a:extLst>
              <a:ext uri="{FF2B5EF4-FFF2-40B4-BE49-F238E27FC236}">
                <a16:creationId xmlns:a16="http://schemas.microsoft.com/office/drawing/2014/main" id="{4FF8EF72-6C4F-B4E1-1A3C-29C1B335494D}"/>
              </a:ext>
            </a:extLst>
          </p:cNvPr>
          <p:cNvSpPr txBox="1"/>
          <p:nvPr/>
        </p:nvSpPr>
        <p:spPr>
          <a:xfrm>
            <a:off x="787400" y="987098"/>
            <a:ext cx="10617200" cy="5740033"/>
          </a:xfrm>
          <a:prstGeom prst="rect">
            <a:avLst/>
          </a:prstGeom>
          <a:noFill/>
        </p:spPr>
        <p:txBody>
          <a:bodyPr wrap="square">
            <a:spAutoFit/>
          </a:bodyPr>
          <a:lstStyle/>
          <a:p>
            <a:pPr algn="ctr"/>
            <a:r>
              <a:rPr lang="en-IN" sz="2500" b="1" u="sng" dirty="0">
                <a:latin typeface="Times New Roman" panose="02020603050405020304" pitchFamily="18" charset="0"/>
                <a:cs typeface="Times New Roman" panose="02020603050405020304" pitchFamily="18" charset="0"/>
              </a:rPr>
              <a:t>Azure Cognitive Services</a:t>
            </a:r>
            <a:endParaRPr lang="en-IN" sz="2500" b="1"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Text Analytics: </a:t>
            </a:r>
            <a:r>
              <a:rPr lang="en-IN" dirty="0">
                <a:latin typeface="Times New Roman" panose="02020603050405020304" pitchFamily="18" charset="0"/>
                <a:cs typeface="Times New Roman" panose="02020603050405020304" pitchFamily="18" charset="0"/>
              </a:rPr>
              <a:t>For processing text, detecting languages, translating, and extracting key phrases/entities.</a:t>
            </a: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Speech to Text</a:t>
            </a:r>
            <a:r>
              <a:rPr lang="en-IN" dirty="0">
                <a:latin typeface="Times New Roman" panose="02020603050405020304" pitchFamily="18" charset="0"/>
                <a:cs typeface="Times New Roman" panose="02020603050405020304" pitchFamily="18" charset="0"/>
              </a:rPr>
              <a:t>: Converts audio to text, supports multiple languages, and ensures accurate transcription.</a:t>
            </a: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Computer Vision</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Analyzes</a:t>
            </a:r>
            <a:r>
              <a:rPr lang="en-IN" dirty="0">
                <a:latin typeface="Times New Roman" panose="02020603050405020304" pitchFamily="18" charset="0"/>
                <a:cs typeface="Times New Roman" panose="02020603050405020304" pitchFamily="18" charset="0"/>
              </a:rPr>
              <a:t> images, including OCR and object detection, complementing your image processing tasks.</a:t>
            </a: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Custom Vision</a:t>
            </a:r>
            <a:r>
              <a:rPr lang="en-IN" dirty="0">
                <a:latin typeface="Times New Roman" panose="02020603050405020304" pitchFamily="18" charset="0"/>
                <a:cs typeface="Times New Roman" panose="02020603050405020304" pitchFamily="18" charset="0"/>
              </a:rPr>
              <a:t>: Trains and deploys custom models for identifying specific conditions, like pneumonia in X-rays.</a:t>
            </a: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Translator</a:t>
            </a:r>
            <a:r>
              <a:rPr lang="en-IN" dirty="0">
                <a:latin typeface="Times New Roman" panose="02020603050405020304" pitchFamily="18" charset="0"/>
                <a:cs typeface="Times New Roman" panose="02020603050405020304" pitchFamily="18" charset="0"/>
              </a:rPr>
              <a:t>: Handles translation to process and </a:t>
            </a:r>
            <a:r>
              <a:rPr lang="en-IN" dirty="0" err="1">
                <a:latin typeface="Times New Roman" panose="02020603050405020304" pitchFamily="18" charset="0"/>
                <a:cs typeface="Times New Roman" panose="02020603050405020304" pitchFamily="18" charset="0"/>
              </a:rPr>
              <a:t>analyze</a:t>
            </a:r>
            <a:r>
              <a:rPr lang="en-IN" dirty="0">
                <a:latin typeface="Times New Roman" panose="02020603050405020304" pitchFamily="18" charset="0"/>
                <a:cs typeface="Times New Roman" panose="02020603050405020304" pitchFamily="18" charset="0"/>
              </a:rPr>
              <a:t> user input in various languages.</a:t>
            </a: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Azure Machine Learning</a:t>
            </a:r>
            <a:r>
              <a:rPr lang="en-IN" dirty="0">
                <a:latin typeface="Times New Roman" panose="02020603050405020304" pitchFamily="18" charset="0"/>
                <a:cs typeface="Times New Roman" panose="02020603050405020304" pitchFamily="18" charset="0"/>
              </a:rPr>
              <a:t>: Trains, deploys, and manages machine learning models, supporting scalable resources and frameworks like TensorFlow and </a:t>
            </a:r>
            <a:r>
              <a:rPr lang="en-IN" dirty="0" err="1">
                <a:latin typeface="Times New Roman" panose="02020603050405020304" pitchFamily="18" charset="0"/>
                <a:cs typeface="Times New Roman" panose="02020603050405020304" pitchFamily="18" charset="0"/>
              </a:rPr>
              <a:t>PyTorch</a:t>
            </a:r>
            <a:r>
              <a:rPr lang="en-IN"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Azure Blob Storage</a:t>
            </a:r>
            <a:r>
              <a:rPr lang="en-IN" dirty="0">
                <a:latin typeface="Times New Roman" panose="02020603050405020304" pitchFamily="18" charset="0"/>
                <a:cs typeface="Times New Roman" panose="02020603050405020304" pitchFamily="18" charset="0"/>
              </a:rPr>
              <a:t>: Stores large datasets, audio, video, and images, keeping input data and processed files organized. Azure Functions: Implements serverless workflows, triggering processes like image analysis or text processing based on events (e.g., file uploads).</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Azure Video Analyzer</a:t>
            </a:r>
            <a:r>
              <a:rPr lang="en-IN" dirty="0">
                <a:latin typeface="Times New Roman" panose="02020603050405020304" pitchFamily="18" charset="0"/>
                <a:cs typeface="Times New Roman" panose="02020603050405020304" pitchFamily="18" charset="0"/>
              </a:rPr>
              <a:t>: Processes and </a:t>
            </a:r>
            <a:r>
              <a:rPr lang="en-IN" dirty="0" err="1">
                <a:latin typeface="Times New Roman" panose="02020603050405020304" pitchFamily="18" charset="0"/>
                <a:cs typeface="Times New Roman" panose="02020603050405020304" pitchFamily="18" charset="0"/>
              </a:rPr>
              <a:t>analyzes</a:t>
            </a:r>
            <a:r>
              <a:rPr lang="en-IN" dirty="0">
                <a:latin typeface="Times New Roman" panose="02020603050405020304" pitchFamily="18" charset="0"/>
                <a:cs typeface="Times New Roman" panose="02020603050405020304" pitchFamily="18" charset="0"/>
              </a:rPr>
              <a:t> video content, extracting frames, </a:t>
            </a:r>
            <a:r>
              <a:rPr lang="en-IN" dirty="0" err="1">
                <a:latin typeface="Times New Roman" panose="02020603050405020304" pitchFamily="18" charset="0"/>
                <a:cs typeface="Times New Roman" panose="02020603050405020304" pitchFamily="18" charset="0"/>
              </a:rPr>
              <a:t>analyzing</a:t>
            </a:r>
            <a:r>
              <a:rPr lang="en-IN" dirty="0">
                <a:latin typeface="Times New Roman" panose="02020603050405020304" pitchFamily="18" charset="0"/>
                <a:cs typeface="Times New Roman" panose="02020603050405020304" pitchFamily="18" charset="0"/>
              </a:rPr>
              <a:t> body movements, and detecting abnormalities.</a:t>
            </a: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4593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CD24EF-96F6-F58F-4509-CD070DDDF281}"/>
              </a:ext>
            </a:extLst>
          </p:cNvPr>
          <p:cNvSpPr txBox="1"/>
          <p:nvPr/>
        </p:nvSpPr>
        <p:spPr>
          <a:xfrm>
            <a:off x="1826555" y="612253"/>
            <a:ext cx="8772570" cy="523220"/>
          </a:xfrm>
          <a:prstGeom prst="rect">
            <a:avLst/>
          </a:prstGeom>
          <a:noFill/>
        </p:spPr>
        <p:txBody>
          <a:bodyPr wrap="square">
            <a:spAutoFit/>
          </a:bodyPr>
          <a:lstStyle/>
          <a:p>
            <a:r>
              <a:rPr lang="en-US" sz="2800" b="1" dirty="0">
                <a:latin typeface="Amasis MT Pro Black" panose="02040A04050005020304" pitchFamily="18" charset="0"/>
              </a:rPr>
              <a:t>Future </a:t>
            </a:r>
            <a:r>
              <a:rPr lang="en-US" sz="2800" b="1" dirty="0" err="1">
                <a:latin typeface="Amasis MT Pro Black" panose="02040A04050005020304" pitchFamily="18" charset="0"/>
              </a:rPr>
              <a:t>Enhansion</a:t>
            </a:r>
            <a:r>
              <a:rPr lang="en-US" sz="2800" b="1" dirty="0">
                <a:latin typeface="Amasis MT Pro Black" panose="02040A04050005020304" pitchFamily="18" charset="0"/>
              </a:rPr>
              <a:t> using Azure Services</a:t>
            </a:r>
            <a:endParaRPr lang="en-IN" sz="2500" dirty="0">
              <a:latin typeface="Amasis MT Pro Black" panose="02040A04050005020304" pitchFamily="18" charset="0"/>
            </a:endParaRPr>
          </a:p>
        </p:txBody>
      </p:sp>
      <p:sp>
        <p:nvSpPr>
          <p:cNvPr id="4" name="TextBox 3">
            <a:extLst>
              <a:ext uri="{FF2B5EF4-FFF2-40B4-BE49-F238E27FC236}">
                <a16:creationId xmlns:a16="http://schemas.microsoft.com/office/drawing/2014/main" id="{4FF8EF72-6C4F-B4E1-1A3C-29C1B335494D}"/>
              </a:ext>
            </a:extLst>
          </p:cNvPr>
          <p:cNvSpPr txBox="1"/>
          <p:nvPr/>
        </p:nvSpPr>
        <p:spPr>
          <a:xfrm>
            <a:off x="904240" y="1373178"/>
            <a:ext cx="10617200" cy="3970318"/>
          </a:xfrm>
          <a:prstGeom prst="rect">
            <a:avLst/>
          </a:prstGeom>
          <a:noFill/>
        </p:spPr>
        <p:txBody>
          <a:bodyPr wrap="square">
            <a:spAutoFit/>
          </a:bodyPr>
          <a:lstStyle/>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Azure Synapse Analytics</a:t>
            </a:r>
            <a:r>
              <a:rPr lang="en-IN" dirty="0">
                <a:latin typeface="Times New Roman" panose="02020603050405020304" pitchFamily="18" charset="0"/>
                <a:cs typeface="Times New Roman" panose="02020603050405020304" pitchFamily="18" charset="0"/>
              </a:rPr>
              <a:t>: Performs large-scale data analysis and visualization, ideal for extensive datasets.</a:t>
            </a:r>
          </a:p>
          <a:p>
            <a:pPr marL="285750" indent="-285750">
              <a:buFont typeface="Arial" panose="020B0604020202020204" pitchFamily="34" charset="0"/>
              <a:buChar char="•"/>
            </a:pPr>
            <a:endParaRPr lang="en-IN"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Azure Kubernetes Service (AKS): </a:t>
            </a:r>
            <a:r>
              <a:rPr lang="en-IN" dirty="0">
                <a:latin typeface="Times New Roman" panose="02020603050405020304" pitchFamily="18" charset="0"/>
                <a:cs typeface="Times New Roman" panose="02020603050405020304" pitchFamily="18" charset="0"/>
              </a:rPr>
              <a:t>Deploys and manages containerized applications, helping scale and ensure high availability.</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Azure IoT Hub</a:t>
            </a:r>
            <a:r>
              <a:rPr lang="en-IN" dirty="0">
                <a:latin typeface="Times New Roman" panose="02020603050405020304" pitchFamily="18" charset="0"/>
                <a:cs typeface="Times New Roman" panose="02020603050405020304" pitchFamily="18" charset="0"/>
              </a:rPr>
              <a:t>: Manages and </a:t>
            </a:r>
            <a:r>
              <a:rPr lang="en-IN" dirty="0" err="1">
                <a:latin typeface="Times New Roman" panose="02020603050405020304" pitchFamily="18" charset="0"/>
                <a:cs typeface="Times New Roman" panose="02020603050405020304" pitchFamily="18" charset="0"/>
              </a:rPr>
              <a:t>analyzes</a:t>
            </a:r>
            <a:r>
              <a:rPr lang="en-IN" dirty="0">
                <a:latin typeface="Times New Roman" panose="02020603050405020304" pitchFamily="18" charset="0"/>
                <a:cs typeface="Times New Roman" panose="02020603050405020304" pitchFamily="18" charset="0"/>
              </a:rPr>
              <a:t> data from IoT devices, useful for integrating wearable devices or sensors for real-time health monitoring.</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Azure DevOps</a:t>
            </a:r>
            <a:r>
              <a:rPr lang="en-IN" dirty="0">
                <a:latin typeface="Times New Roman" panose="02020603050405020304" pitchFamily="18" charset="0"/>
                <a:cs typeface="Times New Roman" panose="02020603050405020304" pitchFamily="18" charset="0"/>
              </a:rPr>
              <a:t>: Manages development, testing, and deployment, providing CI/CD pipelines, version control, and project management tools.</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Azure Data Factory</a:t>
            </a:r>
            <a:r>
              <a:rPr lang="en-IN" dirty="0">
                <a:latin typeface="Times New Roman" panose="02020603050405020304" pitchFamily="18" charset="0"/>
                <a:cs typeface="Times New Roman" panose="02020603050405020304" pitchFamily="18" charset="0"/>
              </a:rPr>
              <a:t>: Orchestrates data workflows, moving and transforming data across different storage locations or sources.</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985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CD24EF-96F6-F58F-4509-CD070DDDF281}"/>
              </a:ext>
            </a:extLst>
          </p:cNvPr>
          <p:cNvSpPr txBox="1"/>
          <p:nvPr/>
        </p:nvSpPr>
        <p:spPr>
          <a:xfrm>
            <a:off x="2484710" y="395943"/>
            <a:ext cx="8772570" cy="523220"/>
          </a:xfrm>
          <a:prstGeom prst="rect">
            <a:avLst/>
          </a:prstGeom>
          <a:noFill/>
        </p:spPr>
        <p:txBody>
          <a:bodyPr wrap="square">
            <a:spAutoFit/>
          </a:bodyPr>
          <a:lstStyle/>
          <a:p>
            <a:r>
              <a:rPr lang="en-US" sz="2800" b="1" dirty="0">
                <a:latin typeface="Amasis MT Pro Black" panose="02040A04050005020304" pitchFamily="18" charset="0"/>
              </a:rPr>
              <a:t>Future Extension using Azure Services</a:t>
            </a:r>
            <a:endParaRPr lang="en-IN" sz="2500" dirty="0">
              <a:latin typeface="Amasis MT Pro Black" panose="02040A04050005020304" pitchFamily="18" charset="0"/>
            </a:endParaRPr>
          </a:p>
        </p:txBody>
      </p:sp>
      <p:sp>
        <p:nvSpPr>
          <p:cNvPr id="21" name="TextBox 20">
            <a:extLst>
              <a:ext uri="{FF2B5EF4-FFF2-40B4-BE49-F238E27FC236}">
                <a16:creationId xmlns:a16="http://schemas.microsoft.com/office/drawing/2014/main" id="{6142CC1B-8FA8-9696-EC9C-451833E6E2E2}"/>
              </a:ext>
            </a:extLst>
          </p:cNvPr>
          <p:cNvSpPr txBox="1"/>
          <p:nvPr/>
        </p:nvSpPr>
        <p:spPr>
          <a:xfrm>
            <a:off x="934720" y="917912"/>
            <a:ext cx="10322560" cy="5309146"/>
          </a:xfrm>
          <a:prstGeom prst="rect">
            <a:avLst/>
          </a:prstGeom>
          <a:noFill/>
        </p:spPr>
        <p:txBody>
          <a:bodyPr wrap="square">
            <a:spAutoFit/>
          </a:bodyPr>
          <a:lstStyle/>
          <a:p>
            <a:pPr algn="ctr"/>
            <a:r>
              <a:rPr lang="en-US" sz="2500" b="1" u="sng" dirty="0">
                <a:latin typeface="Times New Roman" panose="02020603050405020304" pitchFamily="18" charset="0"/>
                <a:cs typeface="Times New Roman" panose="02020603050405020304" pitchFamily="18" charset="0"/>
              </a:rPr>
              <a:t>Data Integration and Analysis</a:t>
            </a:r>
          </a:p>
          <a:p>
            <a:pPr algn="ctr"/>
            <a:endParaRPr lang="en-US" sz="2500" b="1" u="sng"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sz="1700" b="1" i="1" dirty="0">
                <a:latin typeface="Times New Roman" panose="02020603050405020304" pitchFamily="18" charset="0"/>
                <a:cs typeface="Times New Roman" panose="02020603050405020304" pitchFamily="18" charset="0"/>
              </a:rPr>
              <a:t>Azure Synapse Analytics: </a:t>
            </a:r>
            <a:r>
              <a:rPr lang="en-US" sz="1700" dirty="0">
                <a:latin typeface="Times New Roman" panose="02020603050405020304" pitchFamily="18" charset="0"/>
                <a:cs typeface="Times New Roman" panose="02020603050405020304" pitchFamily="18" charset="0"/>
              </a:rPr>
              <a:t>Integrates and analyzes data from multiple sources for comprehensive insights.</a:t>
            </a:r>
          </a:p>
          <a:p>
            <a:pPr marL="285750" indent="-285750" algn="just">
              <a:buFont typeface="Wingdings" panose="05000000000000000000" pitchFamily="2" charset="2"/>
              <a:buChar char="q"/>
            </a:pPr>
            <a:r>
              <a:rPr lang="en-US" sz="1700" b="1" i="1" dirty="0">
                <a:latin typeface="Times New Roman" panose="02020603050405020304" pitchFamily="18" charset="0"/>
                <a:cs typeface="Times New Roman" panose="02020603050405020304" pitchFamily="18" charset="0"/>
              </a:rPr>
              <a:t>Azure Data Factory: </a:t>
            </a:r>
            <a:r>
              <a:rPr lang="en-US" sz="1700" dirty="0">
                <a:latin typeface="Times New Roman" panose="02020603050405020304" pitchFamily="18" charset="0"/>
                <a:cs typeface="Times New Roman" panose="02020603050405020304" pitchFamily="18" charset="0"/>
              </a:rPr>
              <a:t>Automates ETL processes and complex data workflows, including streaming data integration.</a:t>
            </a:r>
          </a:p>
          <a:p>
            <a:pPr marL="285750" indent="-285750" algn="just">
              <a:buFont typeface="Wingdings" panose="05000000000000000000" pitchFamily="2" charset="2"/>
              <a:buChar char="q"/>
            </a:pPr>
            <a:endParaRPr lang="en-US" sz="1700" dirty="0">
              <a:latin typeface="Times New Roman" panose="02020603050405020304" pitchFamily="18" charset="0"/>
              <a:cs typeface="Times New Roman" panose="02020603050405020304" pitchFamily="18" charset="0"/>
            </a:endParaRPr>
          </a:p>
          <a:p>
            <a:pPr algn="just"/>
            <a:r>
              <a:rPr lang="en-US" sz="1700" b="1" dirty="0">
                <a:latin typeface="Times New Roman" panose="02020603050405020304" pitchFamily="18" charset="0"/>
                <a:cs typeface="Times New Roman" panose="02020603050405020304" pitchFamily="18" charset="0"/>
              </a:rPr>
              <a:t>Advanced Machine Learning and AI</a:t>
            </a:r>
          </a:p>
          <a:p>
            <a:pPr marL="285750" indent="-285750" algn="just">
              <a:buFont typeface="Wingdings" panose="05000000000000000000" pitchFamily="2" charset="2"/>
              <a:buChar char="q"/>
            </a:pPr>
            <a:r>
              <a:rPr lang="en-US" sz="1700" b="1" i="1" dirty="0">
                <a:latin typeface="Times New Roman" panose="02020603050405020304" pitchFamily="18" charset="0"/>
                <a:cs typeface="Times New Roman" panose="02020603050405020304" pitchFamily="18" charset="0"/>
              </a:rPr>
              <a:t>Azure Machine Learning: </a:t>
            </a:r>
            <a:r>
              <a:rPr lang="en-US" sz="1700" dirty="0">
                <a:latin typeface="Times New Roman" panose="02020603050405020304" pitchFamily="18" charset="0"/>
                <a:cs typeface="Times New Roman" panose="02020603050405020304" pitchFamily="18" charset="0"/>
              </a:rPr>
              <a:t>Develops and deploys sophisticated machine learning models with support for </a:t>
            </a:r>
            <a:r>
              <a:rPr lang="en-US" sz="1700" dirty="0" err="1">
                <a:latin typeface="Times New Roman" panose="02020603050405020304" pitchFamily="18" charset="0"/>
                <a:cs typeface="Times New Roman" panose="02020603050405020304" pitchFamily="18" charset="0"/>
              </a:rPr>
              <a:t>AutoML</a:t>
            </a:r>
            <a:r>
              <a:rPr lang="en-US" sz="1700" dirty="0">
                <a:latin typeface="Times New Roman" panose="02020603050405020304" pitchFamily="18" charset="0"/>
                <a:cs typeface="Times New Roman" panose="02020603050405020304" pitchFamily="18" charset="0"/>
              </a:rPr>
              <a:t> and deep learning techniques.</a:t>
            </a:r>
          </a:p>
          <a:p>
            <a:pPr marL="285750" indent="-285750" algn="just">
              <a:buFont typeface="Wingdings" panose="05000000000000000000" pitchFamily="2" charset="2"/>
              <a:buChar char="q"/>
            </a:pPr>
            <a:r>
              <a:rPr lang="en-US" sz="1700" b="1" i="1" dirty="0">
                <a:latin typeface="Times New Roman" panose="02020603050405020304" pitchFamily="18" charset="0"/>
                <a:cs typeface="Times New Roman" panose="02020603050405020304" pitchFamily="18" charset="0"/>
              </a:rPr>
              <a:t>Azure AI Fundamentals: </a:t>
            </a:r>
            <a:r>
              <a:rPr lang="en-US" sz="1700" dirty="0">
                <a:latin typeface="Times New Roman" panose="02020603050405020304" pitchFamily="18" charset="0"/>
                <a:cs typeface="Times New Roman" panose="02020603050405020304" pitchFamily="18" charset="0"/>
              </a:rPr>
              <a:t>Adds advanced AI features like anomaly detection and predictive analytics.</a:t>
            </a:r>
          </a:p>
          <a:p>
            <a:pPr marL="285750" indent="-285750" algn="just">
              <a:buFont typeface="Wingdings" panose="05000000000000000000" pitchFamily="2" charset="2"/>
              <a:buChar char="q"/>
            </a:pPr>
            <a:endParaRPr lang="en-US" sz="1700" dirty="0">
              <a:latin typeface="Times New Roman" panose="02020603050405020304" pitchFamily="18" charset="0"/>
              <a:cs typeface="Times New Roman" panose="02020603050405020304" pitchFamily="18" charset="0"/>
            </a:endParaRPr>
          </a:p>
          <a:p>
            <a:pPr algn="just"/>
            <a:r>
              <a:rPr lang="en-US" sz="1700" b="1" dirty="0">
                <a:latin typeface="Times New Roman" panose="02020603050405020304" pitchFamily="18" charset="0"/>
                <a:cs typeface="Times New Roman" panose="02020603050405020304" pitchFamily="18" charset="0"/>
              </a:rPr>
              <a:t>Video and Image Analysis</a:t>
            </a:r>
          </a:p>
          <a:p>
            <a:pPr marL="285750" indent="-285750" algn="just">
              <a:buFont typeface="Wingdings" panose="05000000000000000000" pitchFamily="2" charset="2"/>
              <a:buChar char="q"/>
            </a:pPr>
            <a:r>
              <a:rPr lang="en-US" sz="1700" b="1" i="1" dirty="0">
                <a:latin typeface="Times New Roman" panose="02020603050405020304" pitchFamily="18" charset="0"/>
                <a:cs typeface="Times New Roman" panose="02020603050405020304" pitchFamily="18" charset="0"/>
              </a:rPr>
              <a:t>Azure Video Analyzer: </a:t>
            </a:r>
            <a:r>
              <a:rPr lang="en-US" sz="1700" dirty="0">
                <a:latin typeface="Times New Roman" panose="02020603050405020304" pitchFamily="18" charset="0"/>
                <a:cs typeface="Times New Roman" panose="02020603050405020304" pitchFamily="18" charset="0"/>
              </a:rPr>
              <a:t>Performs real-time video analysis for health monitoring and behavioral detection.</a:t>
            </a:r>
          </a:p>
          <a:p>
            <a:pPr marL="285750" indent="-285750" algn="just">
              <a:buFont typeface="Wingdings" panose="05000000000000000000" pitchFamily="2" charset="2"/>
              <a:buChar char="q"/>
            </a:pPr>
            <a:r>
              <a:rPr lang="en-US" sz="1700" b="1" i="1" dirty="0">
                <a:latin typeface="Times New Roman" panose="02020603050405020304" pitchFamily="18" charset="0"/>
                <a:cs typeface="Times New Roman" panose="02020603050405020304" pitchFamily="18" charset="0"/>
              </a:rPr>
              <a:t>Azure Custom Vision: </a:t>
            </a:r>
            <a:r>
              <a:rPr lang="en-US" sz="1700" dirty="0">
                <a:latin typeface="Times New Roman" panose="02020603050405020304" pitchFamily="18" charset="0"/>
                <a:cs typeface="Times New Roman" panose="02020603050405020304" pitchFamily="18" charset="0"/>
              </a:rPr>
              <a:t>Customizes image analysis models for detecting a range of medical conditions from various types of images.</a:t>
            </a:r>
          </a:p>
          <a:p>
            <a:pPr marL="285750" indent="-285750" algn="just">
              <a:buFont typeface="Wingdings" panose="05000000000000000000" pitchFamily="2" charset="2"/>
              <a:buChar char="q"/>
            </a:pPr>
            <a:endParaRPr lang="en-US" sz="1700" dirty="0">
              <a:latin typeface="Times New Roman" panose="02020603050405020304" pitchFamily="18" charset="0"/>
              <a:cs typeface="Times New Roman" panose="02020603050405020304" pitchFamily="18" charset="0"/>
            </a:endParaRPr>
          </a:p>
          <a:p>
            <a:pPr algn="just"/>
            <a:r>
              <a:rPr lang="en-US" sz="1700" b="1" dirty="0">
                <a:latin typeface="Times New Roman" panose="02020603050405020304" pitchFamily="18" charset="0"/>
                <a:cs typeface="Times New Roman" panose="02020603050405020304" pitchFamily="18" charset="0"/>
              </a:rPr>
              <a:t>Real-Time Monitoring and Alerts</a:t>
            </a:r>
          </a:p>
          <a:p>
            <a:pPr marL="285750" indent="-285750" algn="just">
              <a:buFont typeface="Wingdings" panose="05000000000000000000" pitchFamily="2" charset="2"/>
              <a:buChar char="q"/>
            </a:pPr>
            <a:r>
              <a:rPr lang="en-US" sz="1700" b="1" i="1" dirty="0">
                <a:latin typeface="Times New Roman" panose="02020603050405020304" pitchFamily="18" charset="0"/>
                <a:cs typeface="Times New Roman" panose="02020603050405020304" pitchFamily="18" charset="0"/>
              </a:rPr>
              <a:t>Azure IoT Hub: </a:t>
            </a:r>
            <a:r>
              <a:rPr lang="en-US" sz="1700" dirty="0">
                <a:latin typeface="Times New Roman" panose="02020603050405020304" pitchFamily="18" charset="0"/>
                <a:cs typeface="Times New Roman" panose="02020603050405020304" pitchFamily="18" charset="0"/>
              </a:rPr>
              <a:t>Integrates IoT devices for real-time health monitoring and data collection.</a:t>
            </a:r>
          </a:p>
          <a:p>
            <a:pPr marL="285750" indent="-285750" algn="just">
              <a:buFont typeface="Wingdings" panose="05000000000000000000" pitchFamily="2" charset="2"/>
              <a:buChar char="q"/>
            </a:pPr>
            <a:r>
              <a:rPr lang="en-US" sz="1700" b="1" i="1" dirty="0">
                <a:latin typeface="Times New Roman" panose="02020603050405020304" pitchFamily="18" charset="0"/>
                <a:cs typeface="Times New Roman" panose="02020603050405020304" pitchFamily="18" charset="0"/>
              </a:rPr>
              <a:t>Azure Stream Analytics: </a:t>
            </a:r>
            <a:r>
              <a:rPr lang="en-US" sz="1700" dirty="0">
                <a:latin typeface="Times New Roman" panose="02020603050405020304" pitchFamily="18" charset="0"/>
                <a:cs typeface="Times New Roman" panose="02020603050405020304" pitchFamily="18" charset="0"/>
              </a:rPr>
              <a:t>Analyzes real-time data streams and triggers alerts based on predefined conditions.</a:t>
            </a:r>
          </a:p>
        </p:txBody>
      </p:sp>
    </p:spTree>
    <p:extLst>
      <p:ext uri="{BB962C8B-B14F-4D97-AF65-F5344CB8AC3E}">
        <p14:creationId xmlns:p14="http://schemas.microsoft.com/office/powerpoint/2010/main" val="3953202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CD24EF-96F6-F58F-4509-CD070DDDF281}"/>
              </a:ext>
            </a:extLst>
          </p:cNvPr>
          <p:cNvSpPr txBox="1"/>
          <p:nvPr/>
        </p:nvSpPr>
        <p:spPr>
          <a:xfrm>
            <a:off x="2447134" y="470669"/>
            <a:ext cx="8772570" cy="523220"/>
          </a:xfrm>
          <a:prstGeom prst="rect">
            <a:avLst/>
          </a:prstGeom>
          <a:noFill/>
        </p:spPr>
        <p:txBody>
          <a:bodyPr wrap="square">
            <a:spAutoFit/>
          </a:bodyPr>
          <a:lstStyle/>
          <a:p>
            <a:r>
              <a:rPr lang="en-US" sz="2800" b="1" dirty="0">
                <a:latin typeface="Amasis MT Pro Black" panose="02040A04050005020304" pitchFamily="18" charset="0"/>
              </a:rPr>
              <a:t>Future Extension using Azure Services</a:t>
            </a:r>
            <a:endParaRPr lang="en-IN" sz="2500" dirty="0">
              <a:latin typeface="Amasis MT Pro Black" panose="02040A04050005020304" pitchFamily="18" charset="0"/>
            </a:endParaRPr>
          </a:p>
        </p:txBody>
      </p:sp>
      <p:sp>
        <p:nvSpPr>
          <p:cNvPr id="21" name="TextBox 20">
            <a:extLst>
              <a:ext uri="{FF2B5EF4-FFF2-40B4-BE49-F238E27FC236}">
                <a16:creationId xmlns:a16="http://schemas.microsoft.com/office/drawing/2014/main" id="{6142CC1B-8FA8-9696-EC9C-451833E6E2E2}"/>
              </a:ext>
            </a:extLst>
          </p:cNvPr>
          <p:cNvSpPr txBox="1"/>
          <p:nvPr/>
        </p:nvSpPr>
        <p:spPr>
          <a:xfrm>
            <a:off x="899160" y="1184414"/>
            <a:ext cx="10393680" cy="4801314"/>
          </a:xfrm>
          <a:prstGeom prst="rect">
            <a:avLst/>
          </a:prstGeom>
          <a:noFill/>
        </p:spPr>
        <p:txBody>
          <a:bodyPr wrap="square">
            <a:spAutoFit/>
          </a:bodyPr>
          <a:lstStyle/>
          <a:p>
            <a:pPr algn="ctr"/>
            <a:r>
              <a:rPr lang="en-US" sz="2000" b="1" u="sng" dirty="0">
                <a:latin typeface="Times New Roman" panose="02020603050405020304" pitchFamily="18" charset="0"/>
                <a:cs typeface="Times New Roman" panose="02020603050405020304" pitchFamily="18" charset="0"/>
              </a:rPr>
              <a:t>User Interaction and Personalization</a:t>
            </a:r>
          </a:p>
          <a:p>
            <a:pPr marL="285750" indent="-285750" algn="just">
              <a:buFont typeface="Wingdings" panose="05000000000000000000" pitchFamily="2" charset="2"/>
              <a:buChar char="q"/>
            </a:pPr>
            <a:r>
              <a:rPr lang="en-US" sz="1700" b="1" i="1" dirty="0">
                <a:latin typeface="Times New Roman" panose="02020603050405020304" pitchFamily="18" charset="0"/>
                <a:cs typeface="Times New Roman" panose="02020603050405020304" pitchFamily="18" charset="0"/>
              </a:rPr>
              <a:t>Azure Bot Services</a:t>
            </a:r>
            <a:r>
              <a:rPr lang="en-US" sz="1700" dirty="0">
                <a:latin typeface="Times New Roman" panose="02020603050405020304" pitchFamily="18" charset="0"/>
                <a:cs typeface="Times New Roman" panose="02020603050405020304" pitchFamily="18" charset="0"/>
              </a:rPr>
              <a:t>: Develops chatbots for personalized patient interactions, scheduling, and health queries.</a:t>
            </a:r>
          </a:p>
          <a:p>
            <a:pPr marL="285750" indent="-285750" algn="just">
              <a:buFont typeface="Wingdings" panose="05000000000000000000" pitchFamily="2" charset="2"/>
              <a:buChar char="q"/>
            </a:pPr>
            <a:r>
              <a:rPr lang="en-US" sz="1700" b="1" i="1" dirty="0">
                <a:latin typeface="Times New Roman" panose="02020603050405020304" pitchFamily="18" charset="0"/>
                <a:cs typeface="Times New Roman" panose="02020603050405020304" pitchFamily="18" charset="0"/>
              </a:rPr>
              <a:t>Azure Personalizer</a:t>
            </a:r>
            <a:r>
              <a:rPr lang="en-US" sz="1700" dirty="0">
                <a:latin typeface="Times New Roman" panose="02020603050405020304" pitchFamily="18" charset="0"/>
                <a:cs typeface="Times New Roman" panose="02020603050405020304" pitchFamily="18" charset="0"/>
              </a:rPr>
              <a:t>: Provides personalized recommendations and health advice based on user preferences and behavior.</a:t>
            </a:r>
          </a:p>
          <a:p>
            <a:pPr marL="285750" indent="-285750" algn="ctr">
              <a:buFont typeface="Wingdings" panose="05000000000000000000" pitchFamily="2" charset="2"/>
              <a:buChar char="q"/>
            </a:pPr>
            <a:endParaRPr lang="en-US" sz="1700" dirty="0">
              <a:latin typeface="Times New Roman" panose="02020603050405020304" pitchFamily="18" charset="0"/>
              <a:cs typeface="Times New Roman" panose="02020603050405020304" pitchFamily="18" charset="0"/>
            </a:endParaRPr>
          </a:p>
          <a:p>
            <a:pPr algn="ctr"/>
            <a:r>
              <a:rPr lang="en-US" sz="1700" b="1" u="sng" dirty="0">
                <a:latin typeface="Times New Roman" panose="02020603050405020304" pitchFamily="18" charset="0"/>
                <a:cs typeface="Times New Roman" panose="02020603050405020304" pitchFamily="18" charset="0"/>
              </a:rPr>
              <a:t>Security and Compliance</a:t>
            </a:r>
          </a:p>
          <a:p>
            <a:pPr marL="285750" indent="-285750" algn="just">
              <a:buFont typeface="Wingdings" panose="05000000000000000000" pitchFamily="2" charset="2"/>
              <a:buChar char="q"/>
            </a:pPr>
            <a:r>
              <a:rPr lang="en-US" sz="1700" b="1" i="1" dirty="0">
                <a:latin typeface="Times New Roman" panose="02020603050405020304" pitchFamily="18" charset="0"/>
                <a:cs typeface="Times New Roman" panose="02020603050405020304" pitchFamily="18" charset="0"/>
              </a:rPr>
              <a:t>Azure Security Center</a:t>
            </a:r>
            <a:r>
              <a:rPr lang="en-US" sz="1700" b="1"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Manages threat detection and ensures data protection and regulatory compliance.</a:t>
            </a:r>
          </a:p>
          <a:p>
            <a:pPr marL="285750" indent="-285750" algn="just">
              <a:buFont typeface="Wingdings" panose="05000000000000000000" pitchFamily="2" charset="2"/>
              <a:buChar char="q"/>
            </a:pPr>
            <a:r>
              <a:rPr lang="en-US" sz="1700" b="1" i="1" dirty="0">
                <a:latin typeface="Times New Roman" panose="02020603050405020304" pitchFamily="18" charset="0"/>
                <a:cs typeface="Times New Roman" panose="02020603050405020304" pitchFamily="18" charset="0"/>
              </a:rPr>
              <a:t>Azure Key Vault</a:t>
            </a:r>
            <a:r>
              <a:rPr lang="en-US" sz="1700" b="1"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Secures sensitive data through encryption key management and access control.</a:t>
            </a:r>
          </a:p>
          <a:p>
            <a:pPr marL="285750" indent="-285750" algn="just">
              <a:buFont typeface="Wingdings" panose="05000000000000000000" pitchFamily="2" charset="2"/>
              <a:buChar char="q"/>
            </a:pPr>
            <a:endParaRPr lang="en-US" sz="1700" dirty="0">
              <a:latin typeface="Times New Roman" panose="02020603050405020304" pitchFamily="18" charset="0"/>
              <a:cs typeface="Times New Roman" panose="02020603050405020304" pitchFamily="18" charset="0"/>
            </a:endParaRPr>
          </a:p>
          <a:p>
            <a:pPr algn="ctr"/>
            <a:r>
              <a:rPr lang="en-US" sz="1700" b="1" u="sng" dirty="0">
                <a:latin typeface="Times New Roman" panose="02020603050405020304" pitchFamily="18" charset="0"/>
                <a:cs typeface="Times New Roman" panose="02020603050405020304" pitchFamily="18" charset="0"/>
              </a:rPr>
              <a:t>Scalability and Deployment</a:t>
            </a:r>
          </a:p>
          <a:p>
            <a:pPr marL="285750" indent="-285750" algn="just">
              <a:buFont typeface="Wingdings" panose="05000000000000000000" pitchFamily="2" charset="2"/>
              <a:buChar char="q"/>
            </a:pPr>
            <a:r>
              <a:rPr lang="en-US" sz="1700" b="1" i="1" dirty="0">
                <a:latin typeface="Times New Roman" panose="02020603050405020304" pitchFamily="18" charset="0"/>
                <a:cs typeface="Times New Roman" panose="02020603050405020304" pitchFamily="18" charset="0"/>
              </a:rPr>
              <a:t>Azure Kubernetes Service (AKS): </a:t>
            </a:r>
            <a:r>
              <a:rPr lang="en-US" sz="1700" dirty="0">
                <a:latin typeface="Times New Roman" panose="02020603050405020304" pitchFamily="18" charset="0"/>
                <a:cs typeface="Times New Roman" panose="02020603050405020304" pitchFamily="18" charset="0"/>
              </a:rPr>
              <a:t>Deploys and manages containerized applications at scale, ensuring high availability.</a:t>
            </a:r>
          </a:p>
          <a:p>
            <a:pPr marL="285750" indent="-285750" algn="just">
              <a:buFont typeface="Wingdings" panose="05000000000000000000" pitchFamily="2" charset="2"/>
              <a:buChar char="q"/>
            </a:pPr>
            <a:r>
              <a:rPr lang="en-US" sz="1700" b="1" i="1" dirty="0">
                <a:latin typeface="Times New Roman" panose="02020603050405020304" pitchFamily="18" charset="0"/>
                <a:cs typeface="Times New Roman" panose="02020603050405020304" pitchFamily="18" charset="0"/>
              </a:rPr>
              <a:t>Azure Functions</a:t>
            </a:r>
            <a:r>
              <a:rPr lang="en-US" sz="1700" b="1"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Implements serverless functions for task automation and background processing.</a:t>
            </a:r>
          </a:p>
          <a:p>
            <a:pPr marL="285750" indent="-285750" algn="ctr">
              <a:buFont typeface="Wingdings" panose="05000000000000000000" pitchFamily="2" charset="2"/>
              <a:buChar char="q"/>
            </a:pPr>
            <a:endParaRPr lang="en-US" sz="1700" dirty="0">
              <a:latin typeface="Times New Roman" panose="02020603050405020304" pitchFamily="18" charset="0"/>
              <a:cs typeface="Times New Roman" panose="02020603050405020304" pitchFamily="18" charset="0"/>
            </a:endParaRPr>
          </a:p>
          <a:p>
            <a:pPr algn="ctr"/>
            <a:r>
              <a:rPr lang="en-US" sz="1700" b="1" u="sng" dirty="0">
                <a:latin typeface="Times New Roman" panose="02020603050405020304" pitchFamily="18" charset="0"/>
                <a:cs typeface="Times New Roman" panose="02020603050405020304" pitchFamily="18" charset="0"/>
              </a:rPr>
              <a:t>Integration with External Systems</a:t>
            </a:r>
          </a:p>
          <a:p>
            <a:pPr marL="285750" indent="-285750" algn="just">
              <a:buFont typeface="Wingdings" panose="05000000000000000000" pitchFamily="2" charset="2"/>
              <a:buChar char="q"/>
            </a:pPr>
            <a:r>
              <a:rPr lang="en-US" sz="1700" b="1" i="1" dirty="0">
                <a:latin typeface="Times New Roman" panose="02020603050405020304" pitchFamily="18" charset="0"/>
                <a:cs typeface="Times New Roman" panose="02020603050405020304" pitchFamily="18" charset="0"/>
              </a:rPr>
              <a:t>Azure API Management: </a:t>
            </a:r>
            <a:r>
              <a:rPr lang="en-US" sz="1700" dirty="0">
                <a:latin typeface="Times New Roman" panose="02020603050405020304" pitchFamily="18" charset="0"/>
                <a:cs typeface="Times New Roman" panose="02020603050405020304" pitchFamily="18" charset="0"/>
              </a:rPr>
              <a:t>Manages and integrates APIs with external systems and third-party services for interoperability.</a:t>
            </a:r>
          </a:p>
          <a:p>
            <a:pPr marL="285750" indent="-285750" algn="just">
              <a:buFont typeface="Wingdings" panose="05000000000000000000" pitchFamily="2" charset="2"/>
              <a:buChar char="q"/>
            </a:pPr>
            <a:r>
              <a:rPr lang="en-US" sz="1700" b="1" i="1" dirty="0">
                <a:latin typeface="Times New Roman" panose="02020603050405020304" pitchFamily="18" charset="0"/>
                <a:cs typeface="Times New Roman" panose="02020603050405020304" pitchFamily="18" charset="0"/>
              </a:rPr>
              <a:t>Azure Logic Apps: </a:t>
            </a:r>
            <a:r>
              <a:rPr lang="en-US" sz="1700" dirty="0">
                <a:latin typeface="Times New Roman" panose="02020603050405020304" pitchFamily="18" charset="0"/>
                <a:cs typeface="Times New Roman" panose="02020603050405020304" pitchFamily="18" charset="0"/>
              </a:rPr>
              <a:t>Automates and integrates workflows across different systems and services.</a:t>
            </a:r>
            <a:endParaRPr lang="en-IN" sz="1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7283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CD24EF-96F6-F58F-4509-CD070DDDF281}"/>
              </a:ext>
            </a:extLst>
          </p:cNvPr>
          <p:cNvSpPr txBox="1"/>
          <p:nvPr/>
        </p:nvSpPr>
        <p:spPr>
          <a:xfrm>
            <a:off x="1709715" y="703730"/>
            <a:ext cx="8772570" cy="477054"/>
          </a:xfrm>
          <a:prstGeom prst="rect">
            <a:avLst/>
          </a:prstGeom>
          <a:noFill/>
        </p:spPr>
        <p:txBody>
          <a:bodyPr wrap="square">
            <a:spAutoFit/>
          </a:bodyPr>
          <a:lstStyle/>
          <a:p>
            <a:r>
              <a:rPr lang="en-US" sz="2500" b="1" dirty="0">
                <a:latin typeface="Amasis MT Pro Black" panose="02040A04050005020304" pitchFamily="18" charset="0"/>
              </a:rPr>
              <a:t>Why </a:t>
            </a:r>
            <a:r>
              <a:rPr lang="en-US" sz="2500" dirty="0">
                <a:latin typeface="Amasis MT Pro Black" panose="02040A04050005020304" pitchFamily="18" charset="0"/>
              </a:rPr>
              <a:t>AI-Enhanced Medical Imaging and Diagnostic?</a:t>
            </a:r>
            <a:r>
              <a:rPr lang="en-US" sz="2500" b="1" dirty="0">
                <a:latin typeface="Amasis MT Pro Black" panose="02040A04050005020304" pitchFamily="18" charset="0"/>
              </a:rPr>
              <a:t> </a:t>
            </a:r>
            <a:endParaRPr lang="en-IN" sz="2500" dirty="0">
              <a:latin typeface="Amasis MT Pro Black" panose="02040A04050005020304" pitchFamily="18" charset="0"/>
            </a:endParaRPr>
          </a:p>
        </p:txBody>
      </p:sp>
      <p:sp>
        <p:nvSpPr>
          <p:cNvPr id="6" name="TextBox 5">
            <a:extLst>
              <a:ext uri="{FF2B5EF4-FFF2-40B4-BE49-F238E27FC236}">
                <a16:creationId xmlns:a16="http://schemas.microsoft.com/office/drawing/2014/main" id="{C146C4A2-375B-FA8E-055E-40F0DD852A12}"/>
              </a:ext>
            </a:extLst>
          </p:cNvPr>
          <p:cNvSpPr txBox="1"/>
          <p:nvPr/>
        </p:nvSpPr>
        <p:spPr>
          <a:xfrm>
            <a:off x="1350952" y="1347932"/>
            <a:ext cx="9916815" cy="3741409"/>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en-IN" sz="1600" dirty="0">
                <a:latin typeface="Times New Roman" panose="02020603050405020304" pitchFamily="18" charset="0"/>
                <a:cs typeface="Times New Roman" panose="02020603050405020304" pitchFamily="18" charset="0"/>
              </a:rPr>
              <a:t>Output parameters provided :</a:t>
            </a:r>
            <a:r>
              <a:rPr lang="en-US" sz="1600" dirty="0">
                <a:latin typeface="Times New Roman" panose="02020603050405020304" pitchFamily="18" charset="0"/>
                <a:cs typeface="Times New Roman" panose="02020603050405020304" pitchFamily="18" charset="0"/>
              </a:rPr>
              <a:t> Disease Name, Severity Level, Symptoms, Recommended Medications, Required Food, Safety Precautions, Recommended Doctor, Treatment Plan, Follow-Up Recommendations, Patient Education, and Recovery Time.</a:t>
            </a:r>
            <a:endParaRPr lang="en-IN" sz="16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
            </a:pPr>
            <a:r>
              <a:rPr lang="en-IN" sz="1600" dirty="0">
                <a:latin typeface="Times New Roman" panose="02020603050405020304" pitchFamily="18" charset="0"/>
                <a:cs typeface="Times New Roman" panose="02020603050405020304" pitchFamily="18" charset="0"/>
              </a:rPr>
              <a:t>Improved Accuracy</a:t>
            </a:r>
          </a:p>
          <a:p>
            <a:pPr marL="285750" indent="-285750">
              <a:lnSpc>
                <a:spcPct val="150000"/>
              </a:lnSpc>
              <a:buFont typeface="Wingdings" panose="05000000000000000000" pitchFamily="2" charset="2"/>
              <a:buChar char="§"/>
            </a:pPr>
            <a:r>
              <a:rPr lang="en-IN" sz="1600" dirty="0">
                <a:latin typeface="Times New Roman" panose="02020603050405020304" pitchFamily="18" charset="0"/>
                <a:cs typeface="Times New Roman" panose="02020603050405020304" pitchFamily="18" charset="0"/>
              </a:rPr>
              <a:t>Early Detection</a:t>
            </a:r>
          </a:p>
          <a:p>
            <a:pPr marL="285750" indent="-285750">
              <a:lnSpc>
                <a:spcPct val="150000"/>
              </a:lnSpc>
              <a:buFont typeface="Wingdings" panose="05000000000000000000" pitchFamily="2" charset="2"/>
              <a:buChar char="§"/>
            </a:pPr>
            <a:r>
              <a:rPr lang="en-IN" sz="1600" dirty="0">
                <a:latin typeface="Times New Roman" panose="02020603050405020304" pitchFamily="18" charset="0"/>
                <a:cs typeface="Times New Roman" panose="02020603050405020304" pitchFamily="18" charset="0"/>
              </a:rPr>
              <a:t>Efficiency</a:t>
            </a:r>
          </a:p>
          <a:p>
            <a:pPr marL="285750" indent="-285750">
              <a:lnSpc>
                <a:spcPct val="150000"/>
              </a:lnSpc>
              <a:buFont typeface="Wingdings" panose="05000000000000000000" pitchFamily="2" charset="2"/>
              <a:buChar char="§"/>
            </a:pPr>
            <a:r>
              <a:rPr lang="en-IN" sz="1600" dirty="0">
                <a:latin typeface="Times New Roman" panose="02020603050405020304" pitchFamily="18" charset="0"/>
                <a:cs typeface="Times New Roman" panose="02020603050405020304" pitchFamily="18" charset="0"/>
              </a:rPr>
              <a:t>Personalized Medicine</a:t>
            </a:r>
          </a:p>
          <a:p>
            <a:pPr marL="285750" indent="-285750">
              <a:lnSpc>
                <a:spcPct val="150000"/>
              </a:lnSpc>
              <a:buFont typeface="Wingdings" panose="05000000000000000000" pitchFamily="2" charset="2"/>
              <a:buChar char="§"/>
            </a:pPr>
            <a:r>
              <a:rPr lang="en-IN" sz="1600" dirty="0">
                <a:latin typeface="Times New Roman" panose="02020603050405020304" pitchFamily="18" charset="0"/>
                <a:cs typeface="Times New Roman" panose="02020603050405020304" pitchFamily="18" charset="0"/>
              </a:rPr>
              <a:t>Cost Reduction</a:t>
            </a:r>
          </a:p>
          <a:p>
            <a:pPr marL="285750" indent="-285750">
              <a:lnSpc>
                <a:spcPct val="150000"/>
              </a:lnSpc>
              <a:buFont typeface="Wingdings" panose="05000000000000000000" pitchFamily="2" charset="2"/>
              <a:buChar char="§"/>
            </a:pPr>
            <a:r>
              <a:rPr lang="en-IN" sz="1600" dirty="0">
                <a:latin typeface="Times New Roman" panose="02020603050405020304" pitchFamily="18" charset="0"/>
                <a:cs typeface="Times New Roman" panose="02020603050405020304" pitchFamily="18" charset="0"/>
              </a:rPr>
              <a:t>Accessibility</a:t>
            </a:r>
          </a:p>
          <a:p>
            <a:pPr marL="285750" indent="-285750">
              <a:lnSpc>
                <a:spcPct val="150000"/>
              </a:lnSpc>
              <a:buFont typeface="Wingdings" panose="05000000000000000000" pitchFamily="2" charset="2"/>
              <a:buChar char="§"/>
            </a:pPr>
            <a:r>
              <a:rPr lang="en-IN" sz="1600" dirty="0">
                <a:latin typeface="Times New Roman" panose="02020603050405020304" pitchFamily="18" charset="0"/>
                <a:cs typeface="Times New Roman" panose="02020603050405020304" pitchFamily="18" charset="0"/>
              </a:rPr>
              <a:t>Disease Information</a:t>
            </a:r>
          </a:p>
        </p:txBody>
      </p:sp>
    </p:spTree>
    <p:extLst>
      <p:ext uri="{BB962C8B-B14F-4D97-AF65-F5344CB8AC3E}">
        <p14:creationId xmlns:p14="http://schemas.microsoft.com/office/powerpoint/2010/main" val="2874995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CD24EF-96F6-F58F-4509-CD070DDDF281}"/>
              </a:ext>
            </a:extLst>
          </p:cNvPr>
          <p:cNvSpPr txBox="1"/>
          <p:nvPr/>
        </p:nvSpPr>
        <p:spPr>
          <a:xfrm>
            <a:off x="1552399" y="703730"/>
            <a:ext cx="8772570" cy="477054"/>
          </a:xfrm>
          <a:prstGeom prst="rect">
            <a:avLst/>
          </a:prstGeom>
          <a:noFill/>
        </p:spPr>
        <p:txBody>
          <a:bodyPr wrap="square">
            <a:spAutoFit/>
          </a:bodyPr>
          <a:lstStyle/>
          <a:p>
            <a:pPr algn="ctr"/>
            <a:r>
              <a:rPr lang="en-US" sz="2500" b="1" dirty="0">
                <a:latin typeface="Amasis MT Pro Black" panose="02040A04050005020304" pitchFamily="18" charset="0"/>
              </a:rPr>
              <a:t>Conclusion</a:t>
            </a:r>
            <a:endParaRPr lang="en-IN" sz="2500" dirty="0">
              <a:latin typeface="Amasis MT Pro Black" panose="02040A04050005020304" pitchFamily="18" charset="0"/>
            </a:endParaRPr>
          </a:p>
        </p:txBody>
      </p:sp>
      <p:sp>
        <p:nvSpPr>
          <p:cNvPr id="6" name="TextBox 5">
            <a:extLst>
              <a:ext uri="{FF2B5EF4-FFF2-40B4-BE49-F238E27FC236}">
                <a16:creationId xmlns:a16="http://schemas.microsoft.com/office/drawing/2014/main" id="{C146C4A2-375B-FA8E-055E-40F0DD852A12}"/>
              </a:ext>
            </a:extLst>
          </p:cNvPr>
          <p:cNvSpPr txBox="1"/>
          <p:nvPr/>
        </p:nvSpPr>
        <p:spPr>
          <a:xfrm>
            <a:off x="1370617" y="1426590"/>
            <a:ext cx="9916815" cy="3372077"/>
          </a:xfrm>
          <a:prstGeom prst="rect">
            <a:avLst/>
          </a:prstGeom>
          <a:noFill/>
        </p:spPr>
        <p:txBody>
          <a:bodyPr wrap="square">
            <a:spAutoFit/>
          </a:bodyPr>
          <a:lstStyle/>
          <a:p>
            <a:pPr algn="ctr">
              <a:lnSpc>
                <a:spcPct val="150000"/>
              </a:lnSpc>
            </a:pPr>
            <a:r>
              <a:rPr lang="en-US" sz="1600" dirty="0">
                <a:latin typeface="Times New Roman" panose="02020603050405020304" pitchFamily="18" charset="0"/>
                <a:cs typeface="Times New Roman" panose="02020603050405020304" pitchFamily="18" charset="0"/>
              </a:rPr>
              <a:t>This project leverages cutting-edge AI technology to transform the way we diagnose and manage diseases like pneumonia. By integrating machine learning, natural language processing, and computer vision, it provides a comprehensive solution for analyzing symptoms, processing audio recordings, and interpreting medical images.</a:t>
            </a:r>
          </a:p>
          <a:p>
            <a:pPr algn="ctr">
              <a:lnSpc>
                <a:spcPct val="150000"/>
              </a:lnSpc>
            </a:pPr>
            <a:r>
              <a:rPr lang="en-US" sz="1600" dirty="0">
                <a:latin typeface="Times New Roman" panose="02020603050405020304" pitchFamily="18" charset="0"/>
                <a:cs typeface="Times New Roman" panose="02020603050405020304" pitchFamily="18" charset="0"/>
              </a:rPr>
              <a:t>The system enhances accuracy by detecting subtle patterns and early signs of disease, improving the chances of successful treatment. It supports multiple languages and automates diagnostic processes, making healthcare more efficient and reducing the workload on medical professionals. Additionally, it ensures faster and more accessible diagnostics, even in remote areas without on-site specialists.</a:t>
            </a:r>
          </a:p>
          <a:p>
            <a:pPr algn="ctr">
              <a:lnSpc>
                <a:spcPct val="150000"/>
              </a:lnSpc>
            </a:pPr>
            <a:r>
              <a:rPr lang="en-US" sz="1600" dirty="0">
                <a:latin typeface="Times New Roman" panose="02020603050405020304" pitchFamily="18" charset="0"/>
                <a:cs typeface="Times New Roman" panose="02020603050405020304" pitchFamily="18" charset="0"/>
              </a:rPr>
              <a:t>Overall, this project aims to streamline healthcare, provide precise diagnoses, and offer personalized treatment recommendations, ultimately improving patient outcomes and making advanced medical care more widely available.</a:t>
            </a:r>
          </a:p>
        </p:txBody>
      </p:sp>
    </p:spTree>
    <p:extLst>
      <p:ext uri="{BB962C8B-B14F-4D97-AF65-F5344CB8AC3E}">
        <p14:creationId xmlns:p14="http://schemas.microsoft.com/office/powerpoint/2010/main" val="1190846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6DB8F7C-BC34-FA5B-1510-A251DEDD3A24}"/>
              </a:ext>
            </a:extLst>
          </p:cNvPr>
          <p:cNvSpPr txBox="1"/>
          <p:nvPr/>
        </p:nvSpPr>
        <p:spPr>
          <a:xfrm>
            <a:off x="1179871" y="1489611"/>
            <a:ext cx="10117393" cy="3693319"/>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The main objective of this project is to develop an integrated medical AI system that processes and analyzes text, audio, and image inputs to accurately diagnose diseases and recommend treatments. This system leverages various Azure services and advanced technologies to:</a:t>
            </a:r>
          </a:p>
          <a:p>
            <a:pPr algn="just">
              <a:buFont typeface="+mj-lt"/>
              <a:buAutoNum type="arabicPeriod"/>
            </a:pPr>
            <a:r>
              <a:rPr lang="en-US" b="1" dirty="0">
                <a:latin typeface="Times New Roman" panose="02020603050405020304" pitchFamily="18" charset="0"/>
                <a:cs typeface="Times New Roman" panose="02020603050405020304" pitchFamily="18" charset="0"/>
              </a:rPr>
              <a:t>Accurately Identify Diseases</a:t>
            </a:r>
            <a:r>
              <a:rPr lang="en-US" dirty="0">
                <a:latin typeface="Times New Roman" panose="02020603050405020304" pitchFamily="18" charset="0"/>
                <a:cs typeface="Times New Roman" panose="02020603050405020304" pitchFamily="18" charset="0"/>
              </a:rPr>
              <a:t>: Utilize machine learning models and computer vision techniques to detect and diagnose conditions like pneumonia from medical images, text, and audio inputs.</a:t>
            </a:r>
          </a:p>
          <a:p>
            <a:pPr algn="just">
              <a:buFont typeface="+mj-lt"/>
              <a:buAutoNum type="arabicPeriod"/>
            </a:pPr>
            <a:r>
              <a:rPr lang="en-US" b="1" dirty="0">
                <a:latin typeface="Times New Roman" panose="02020603050405020304" pitchFamily="18" charset="0"/>
                <a:cs typeface="Times New Roman" panose="02020603050405020304" pitchFamily="18" charset="0"/>
              </a:rPr>
              <a:t>Translate and Process Multilingual Data</a:t>
            </a:r>
            <a:r>
              <a:rPr lang="en-US" dirty="0">
                <a:latin typeface="Times New Roman" panose="02020603050405020304" pitchFamily="18" charset="0"/>
                <a:cs typeface="Times New Roman" panose="02020603050405020304" pitchFamily="18" charset="0"/>
              </a:rPr>
              <a:t>: Handle and translate user inputs in different languages to ensure accurate disease identification and treatment recommendations.</a:t>
            </a:r>
          </a:p>
          <a:p>
            <a:pPr algn="just">
              <a:buFont typeface="+mj-lt"/>
              <a:buAutoNum type="arabicPeriod"/>
            </a:pPr>
            <a:r>
              <a:rPr lang="en-US" b="1" dirty="0">
                <a:latin typeface="Times New Roman" panose="02020603050405020304" pitchFamily="18" charset="0"/>
                <a:cs typeface="Times New Roman" panose="02020603050405020304" pitchFamily="18" charset="0"/>
              </a:rPr>
              <a:t>Enhance Diagnostics and Treatment</a:t>
            </a:r>
            <a:r>
              <a:rPr lang="en-US" dirty="0">
                <a:latin typeface="Times New Roman" panose="02020603050405020304" pitchFamily="18" charset="0"/>
                <a:cs typeface="Times New Roman" panose="02020603050405020304" pitchFamily="18" charset="0"/>
              </a:rPr>
              <a:t>: Provide precise recommendations for medications, safety precautions, and follow-up care based on the identified condition.</a:t>
            </a:r>
          </a:p>
          <a:p>
            <a:pPr algn="just">
              <a:buFont typeface="+mj-lt"/>
              <a:buAutoNum type="arabicPeriod"/>
            </a:pPr>
            <a:r>
              <a:rPr lang="en-US" b="1" dirty="0">
                <a:latin typeface="Times New Roman" panose="02020603050405020304" pitchFamily="18" charset="0"/>
                <a:cs typeface="Times New Roman" panose="02020603050405020304" pitchFamily="18" charset="0"/>
              </a:rPr>
              <a:t>Streamline Workflow</a:t>
            </a:r>
            <a:r>
              <a:rPr lang="en-US" dirty="0">
                <a:latin typeface="Times New Roman" panose="02020603050405020304" pitchFamily="18" charset="0"/>
                <a:cs typeface="Times New Roman" panose="02020603050405020304" pitchFamily="18" charset="0"/>
              </a:rPr>
              <a:t>: Automate processes such as data processing, image analysis, and text conversion to improve efficiency and reduce manual workload.</a:t>
            </a:r>
          </a:p>
          <a:p>
            <a:pPr algn="just">
              <a:buFont typeface="+mj-lt"/>
              <a:buAutoNum type="arabicPeriod"/>
            </a:pPr>
            <a:r>
              <a:rPr lang="en-US" b="1" dirty="0">
                <a:latin typeface="Times New Roman" panose="02020603050405020304" pitchFamily="18" charset="0"/>
                <a:cs typeface="Times New Roman" panose="02020603050405020304" pitchFamily="18" charset="0"/>
              </a:rPr>
              <a:t>Improve Accessibility</a:t>
            </a:r>
            <a:r>
              <a:rPr lang="en-US" dirty="0">
                <a:latin typeface="Times New Roman" panose="02020603050405020304" pitchFamily="18" charset="0"/>
                <a:cs typeface="Times New Roman" panose="02020603050405020304" pitchFamily="18" charset="0"/>
              </a:rPr>
              <a:t>: Offer advanced diagnostic capabilities and real-time health monitoring, particularly for remote areas or users with limited access to healthcare facilities.</a:t>
            </a:r>
          </a:p>
        </p:txBody>
      </p:sp>
      <p:sp>
        <p:nvSpPr>
          <p:cNvPr id="16" name="TextBox 15">
            <a:extLst>
              <a:ext uri="{FF2B5EF4-FFF2-40B4-BE49-F238E27FC236}">
                <a16:creationId xmlns:a16="http://schemas.microsoft.com/office/drawing/2014/main" id="{2E04F599-802E-0707-EAB5-6938C9ECA3F4}"/>
              </a:ext>
            </a:extLst>
          </p:cNvPr>
          <p:cNvSpPr txBox="1"/>
          <p:nvPr/>
        </p:nvSpPr>
        <p:spPr>
          <a:xfrm>
            <a:off x="2939845" y="867386"/>
            <a:ext cx="6096000" cy="477054"/>
          </a:xfrm>
          <a:prstGeom prst="rect">
            <a:avLst/>
          </a:prstGeom>
          <a:noFill/>
        </p:spPr>
        <p:txBody>
          <a:bodyPr wrap="square">
            <a:spAutoFit/>
          </a:bodyPr>
          <a:lstStyle/>
          <a:p>
            <a:pPr algn="ctr"/>
            <a:r>
              <a:rPr lang="en-IN" sz="2500" b="1" dirty="0">
                <a:latin typeface="Times New Roman" panose="02020603050405020304" pitchFamily="18" charset="0"/>
                <a:cs typeface="Times New Roman" panose="02020603050405020304" pitchFamily="18" charset="0"/>
              </a:rPr>
              <a:t>OBJECTIVE</a:t>
            </a:r>
          </a:p>
        </p:txBody>
      </p:sp>
    </p:spTree>
    <p:extLst>
      <p:ext uri="{BB962C8B-B14F-4D97-AF65-F5344CB8AC3E}">
        <p14:creationId xmlns:p14="http://schemas.microsoft.com/office/powerpoint/2010/main" val="1597343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CD24EF-96F6-F58F-4509-CD070DDDF281}"/>
              </a:ext>
            </a:extLst>
          </p:cNvPr>
          <p:cNvSpPr txBox="1"/>
          <p:nvPr/>
        </p:nvSpPr>
        <p:spPr>
          <a:xfrm>
            <a:off x="3048000" y="346275"/>
            <a:ext cx="6096000" cy="477054"/>
          </a:xfrm>
          <a:prstGeom prst="rect">
            <a:avLst/>
          </a:prstGeom>
          <a:noFill/>
        </p:spPr>
        <p:txBody>
          <a:bodyPr wrap="square">
            <a:spAutoFit/>
          </a:bodyPr>
          <a:lstStyle/>
          <a:p>
            <a:r>
              <a:rPr lang="en-IN" sz="2500" dirty="0">
                <a:latin typeface="Amasis MT Pro Black" panose="02040A04050005020304" pitchFamily="18" charset="0"/>
              </a:rPr>
              <a:t>Project Architecture and Workflow</a:t>
            </a:r>
          </a:p>
        </p:txBody>
      </p:sp>
      <p:sp>
        <p:nvSpPr>
          <p:cNvPr id="5" name="TextBox 4">
            <a:extLst>
              <a:ext uri="{FF2B5EF4-FFF2-40B4-BE49-F238E27FC236}">
                <a16:creationId xmlns:a16="http://schemas.microsoft.com/office/drawing/2014/main" id="{ADBB9A34-C1F0-97AA-87F6-C27DB6221878}"/>
              </a:ext>
            </a:extLst>
          </p:cNvPr>
          <p:cNvSpPr txBox="1"/>
          <p:nvPr/>
        </p:nvSpPr>
        <p:spPr>
          <a:xfrm>
            <a:off x="707923" y="823329"/>
            <a:ext cx="10776154" cy="2339102"/>
          </a:xfrm>
          <a:prstGeom prst="rect">
            <a:avLst/>
          </a:prstGeom>
          <a:noFill/>
        </p:spPr>
        <p:txBody>
          <a:bodyPr wrap="square">
            <a:spAutoFit/>
          </a:bodyPr>
          <a:lstStyle/>
          <a:p>
            <a:r>
              <a:rPr lang="en-IN" sz="2000" b="1" dirty="0">
                <a:latin typeface="Times New Roman" panose="02020603050405020304" pitchFamily="18" charset="0"/>
                <a:cs typeface="Times New Roman" panose="02020603050405020304" pitchFamily="18" charset="0"/>
              </a:rPr>
              <a:t>1. Input Processing</a:t>
            </a:r>
          </a:p>
          <a:p>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b="1" i="1" dirty="0">
                <a:latin typeface="Times New Roman" panose="02020603050405020304" pitchFamily="18" charset="0"/>
                <a:cs typeface="Times New Roman" panose="02020603050405020304" pitchFamily="18" charset="0"/>
              </a:rPr>
              <a:t>Text Input</a:t>
            </a:r>
            <a:r>
              <a:rPr lang="en-IN" dirty="0">
                <a:latin typeface="Times New Roman" panose="02020603050405020304" pitchFamily="18" charset="0"/>
                <a:cs typeface="Times New Roman" panose="02020603050405020304" pitchFamily="18" charset="0"/>
              </a:rPr>
              <a:t>: The text is first cleaned using NLP techniques (e.g., removing </a:t>
            </a:r>
            <a:r>
              <a:rPr lang="en-IN" dirty="0" err="1">
                <a:latin typeface="Times New Roman" panose="02020603050405020304" pitchFamily="18" charset="0"/>
                <a:cs typeface="Times New Roman" panose="02020603050405020304" pitchFamily="18" charset="0"/>
              </a:rPr>
              <a:t>stopwords</a:t>
            </a:r>
            <a:r>
              <a:rPr lang="en-IN" dirty="0">
                <a:latin typeface="Times New Roman" panose="02020603050405020304" pitchFamily="18" charset="0"/>
                <a:cs typeface="Times New Roman" panose="02020603050405020304" pitchFamily="18" charset="0"/>
              </a:rPr>
              <a:t>, tokenization) and then translated to English if needed.</a:t>
            </a:r>
          </a:p>
          <a:p>
            <a:pPr marL="285750" indent="-285750">
              <a:buFont typeface="Arial" panose="020B0604020202020204" pitchFamily="34" charset="0"/>
              <a:buChar char="•"/>
            </a:pPr>
            <a:r>
              <a:rPr lang="en-IN" b="1" i="1" dirty="0">
                <a:latin typeface="Times New Roman" panose="02020603050405020304" pitchFamily="18" charset="0"/>
                <a:cs typeface="Times New Roman" panose="02020603050405020304" pitchFamily="18" charset="0"/>
              </a:rPr>
              <a:t>Audio Input</a:t>
            </a:r>
            <a:r>
              <a:rPr lang="en-IN" dirty="0">
                <a:latin typeface="Times New Roman" panose="02020603050405020304" pitchFamily="18" charset="0"/>
                <a:cs typeface="Times New Roman" panose="02020603050405020304" pitchFamily="18" charset="0"/>
              </a:rPr>
              <a:t>: The audio is either recorded or provided as a file, converted to text using speech recognition, and then processed similarly to text input.</a:t>
            </a:r>
          </a:p>
          <a:p>
            <a:pPr marL="285750" indent="-285750">
              <a:buFont typeface="Arial" panose="020B0604020202020204" pitchFamily="34" charset="0"/>
              <a:buChar char="•"/>
            </a:pPr>
            <a:r>
              <a:rPr lang="en-IN" b="1" i="1" dirty="0">
                <a:latin typeface="Times New Roman" panose="02020603050405020304" pitchFamily="18" charset="0"/>
                <a:cs typeface="Times New Roman" panose="02020603050405020304" pitchFamily="18" charset="0"/>
              </a:rPr>
              <a:t>Image Input</a:t>
            </a:r>
            <a:r>
              <a:rPr lang="en-IN" dirty="0">
                <a:latin typeface="Times New Roman" panose="02020603050405020304" pitchFamily="18" charset="0"/>
                <a:cs typeface="Times New Roman" panose="02020603050405020304" pitchFamily="18" charset="0"/>
              </a:rPr>
              <a:t>: Images are processed using a custom-trained  model (pneumonia_detection_model.h5) to detect specific conditions like pneumonia. The result is then cross-referenced with the dataset for further details.</a:t>
            </a:r>
          </a:p>
        </p:txBody>
      </p:sp>
      <p:sp>
        <p:nvSpPr>
          <p:cNvPr id="9" name="TextBox 8">
            <a:extLst>
              <a:ext uri="{FF2B5EF4-FFF2-40B4-BE49-F238E27FC236}">
                <a16:creationId xmlns:a16="http://schemas.microsoft.com/office/drawing/2014/main" id="{23DE157C-3607-6CEA-269E-36AFC5C6EFA3}"/>
              </a:ext>
            </a:extLst>
          </p:cNvPr>
          <p:cNvSpPr txBox="1"/>
          <p:nvPr/>
        </p:nvSpPr>
        <p:spPr>
          <a:xfrm>
            <a:off x="707923" y="3134399"/>
            <a:ext cx="10776154" cy="1508105"/>
          </a:xfrm>
          <a:prstGeom prst="rect">
            <a:avLst/>
          </a:prstGeom>
          <a:noFill/>
        </p:spPr>
        <p:txBody>
          <a:bodyPr wrap="square">
            <a:spAutoFit/>
          </a:bodyPr>
          <a:lstStyle/>
          <a:p>
            <a:r>
              <a:rPr lang="en-IN" sz="2000" b="1" dirty="0">
                <a:latin typeface="Times New Roman" panose="02020603050405020304" pitchFamily="18" charset="0"/>
                <a:cs typeface="Times New Roman" panose="02020603050405020304" pitchFamily="18" charset="0"/>
              </a:rPr>
              <a:t>2. Symptom Matching and Disease Identification</a:t>
            </a:r>
          </a:p>
          <a:p>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cleaned and translated text is vectorized using </a:t>
            </a:r>
            <a:r>
              <a:rPr lang="en-IN" b="1" dirty="0" err="1">
                <a:latin typeface="Times New Roman" panose="02020603050405020304" pitchFamily="18" charset="0"/>
                <a:cs typeface="Times New Roman" panose="02020603050405020304" pitchFamily="18" charset="0"/>
              </a:rPr>
              <a:t>TfidfVectorizer</a:t>
            </a:r>
            <a:r>
              <a:rPr lang="en-IN" dirty="0">
                <a:latin typeface="Times New Roman" panose="02020603050405020304" pitchFamily="18" charset="0"/>
                <a:cs typeface="Times New Roman" panose="02020603050405020304" pitchFamily="18" charset="0"/>
              </a:rPr>
              <a:t>, and cosine similarity is calculated between the user input and the dataset's symptoms.</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system identifies the most similar disease based on this similarity score.</a:t>
            </a:r>
          </a:p>
        </p:txBody>
      </p:sp>
      <p:sp>
        <p:nvSpPr>
          <p:cNvPr id="11" name="TextBox 10">
            <a:extLst>
              <a:ext uri="{FF2B5EF4-FFF2-40B4-BE49-F238E27FC236}">
                <a16:creationId xmlns:a16="http://schemas.microsoft.com/office/drawing/2014/main" id="{0E10F398-DC40-4EBE-21D1-6FC01426299F}"/>
              </a:ext>
            </a:extLst>
          </p:cNvPr>
          <p:cNvSpPr txBox="1"/>
          <p:nvPr/>
        </p:nvSpPr>
        <p:spPr>
          <a:xfrm>
            <a:off x="707923" y="4557343"/>
            <a:ext cx="10776154" cy="1508105"/>
          </a:xfrm>
          <a:prstGeom prst="rect">
            <a:avLst/>
          </a:prstGeom>
          <a:noFill/>
        </p:spPr>
        <p:txBody>
          <a:bodyPr wrap="square">
            <a:spAutoFit/>
          </a:bodyPr>
          <a:lstStyle/>
          <a:p>
            <a:r>
              <a:rPr lang="en-IN" sz="2000" b="1" dirty="0">
                <a:latin typeface="Times New Roman" panose="02020603050405020304" pitchFamily="18" charset="0"/>
                <a:cs typeface="Times New Roman" panose="02020603050405020304" pitchFamily="18" charset="0"/>
              </a:rPr>
              <a:t>3. Disease Information Retrieval</a:t>
            </a:r>
          </a:p>
          <a:p>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Once a disease is identified, detailed information about the disease (e.g., symptoms, treatment plan, recommended medications) is retrieved from the combined dataset.</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If needed, this information is translated back to the user's preferred language.</a:t>
            </a:r>
          </a:p>
        </p:txBody>
      </p:sp>
    </p:spTree>
    <p:extLst>
      <p:ext uri="{BB962C8B-B14F-4D97-AF65-F5344CB8AC3E}">
        <p14:creationId xmlns:p14="http://schemas.microsoft.com/office/powerpoint/2010/main" val="4123370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CD24EF-96F6-F58F-4509-CD070DDDF281}"/>
              </a:ext>
            </a:extLst>
          </p:cNvPr>
          <p:cNvSpPr txBox="1"/>
          <p:nvPr/>
        </p:nvSpPr>
        <p:spPr>
          <a:xfrm>
            <a:off x="3048000" y="680572"/>
            <a:ext cx="6096000" cy="477054"/>
          </a:xfrm>
          <a:prstGeom prst="rect">
            <a:avLst/>
          </a:prstGeom>
          <a:noFill/>
        </p:spPr>
        <p:txBody>
          <a:bodyPr wrap="square">
            <a:spAutoFit/>
          </a:bodyPr>
          <a:lstStyle/>
          <a:p>
            <a:r>
              <a:rPr lang="en-IN" sz="2500" dirty="0">
                <a:latin typeface="Amasis MT Pro Black" panose="02040A04050005020304" pitchFamily="18" charset="0"/>
              </a:rPr>
              <a:t>Project Architecture and Workflow</a:t>
            </a:r>
          </a:p>
        </p:txBody>
      </p:sp>
      <p:sp>
        <p:nvSpPr>
          <p:cNvPr id="5" name="TextBox 4">
            <a:extLst>
              <a:ext uri="{FF2B5EF4-FFF2-40B4-BE49-F238E27FC236}">
                <a16:creationId xmlns:a16="http://schemas.microsoft.com/office/drawing/2014/main" id="{ADBB9A34-C1F0-97AA-87F6-C27DB6221878}"/>
              </a:ext>
            </a:extLst>
          </p:cNvPr>
          <p:cNvSpPr txBox="1"/>
          <p:nvPr/>
        </p:nvSpPr>
        <p:spPr>
          <a:xfrm>
            <a:off x="845575" y="1295278"/>
            <a:ext cx="10835148" cy="1477328"/>
          </a:xfrm>
          <a:prstGeom prst="rect">
            <a:avLst/>
          </a:prstGeom>
          <a:noFill/>
        </p:spPr>
        <p:txBody>
          <a:bodyPr wrap="square">
            <a:spAutoFit/>
          </a:bodyPr>
          <a:lstStyle/>
          <a:p>
            <a:pPr>
              <a:lnSpc>
                <a:spcPct val="200000"/>
              </a:lnSpc>
            </a:pPr>
            <a:r>
              <a:rPr lang="en-US" b="1" dirty="0">
                <a:latin typeface="Times New Roman" panose="02020603050405020304" pitchFamily="18" charset="0"/>
                <a:cs typeface="Times New Roman" panose="02020603050405020304" pitchFamily="18" charset="0"/>
              </a:rPr>
              <a:t>4. Output</a:t>
            </a:r>
            <a:endParaRPr lang="en-US"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relevant disease information is formatted and printed in a clear and concise manner, ensuring all critical details are covered.</a:t>
            </a:r>
          </a:p>
          <a:p>
            <a:pPr lvl="1">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If no close match is found, the system prompts the user to try different symptoms.</a:t>
            </a:r>
          </a:p>
        </p:txBody>
      </p:sp>
    </p:spTree>
    <p:extLst>
      <p:ext uri="{BB962C8B-B14F-4D97-AF65-F5344CB8AC3E}">
        <p14:creationId xmlns:p14="http://schemas.microsoft.com/office/powerpoint/2010/main" val="3425181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FBA21B-6F96-D88C-D426-4DE7DC965920}"/>
              </a:ext>
            </a:extLst>
          </p:cNvPr>
          <p:cNvSpPr txBox="1"/>
          <p:nvPr/>
        </p:nvSpPr>
        <p:spPr>
          <a:xfrm>
            <a:off x="712840" y="2586768"/>
            <a:ext cx="5196347" cy="3347070"/>
          </a:xfrm>
          <a:prstGeom prst="rect">
            <a:avLst/>
          </a:prstGeom>
          <a:noFill/>
        </p:spPr>
        <p:txBody>
          <a:bodyPr wrap="square" rtlCol="0">
            <a:spAutoFit/>
          </a:bodyPr>
          <a:lstStyle/>
          <a:p>
            <a:pPr>
              <a:lnSpc>
                <a:spcPct val="150000"/>
              </a:lnSpc>
            </a:pPr>
            <a:r>
              <a:rPr lang="en-IN" sz="2500" u="sng" dirty="0">
                <a:latin typeface="Amasis MT Pro Black" panose="020F0502020204030204" pitchFamily="18" charset="0"/>
              </a:rPr>
              <a:t>Module and Functions Used </a:t>
            </a: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Module</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nltk</a:t>
            </a:r>
            <a:r>
              <a:rPr lang="en-IN" dirty="0">
                <a:latin typeface="Times New Roman" panose="02020603050405020304" pitchFamily="18" charset="0"/>
                <a:cs typeface="Times New Roman" panose="02020603050405020304" pitchFamily="18" charset="0"/>
              </a:rPr>
              <a:t> (Natural Language Toolkit)</a:t>
            </a:r>
          </a:p>
          <a:p>
            <a:pPr lvl="1"/>
            <a:r>
              <a:rPr lang="en-IN" sz="1600" b="1" i="1" dirty="0">
                <a:latin typeface="Times New Roman" panose="02020603050405020304" pitchFamily="18" charset="0"/>
                <a:cs typeface="Times New Roman" panose="02020603050405020304" pitchFamily="18" charset="0"/>
              </a:rPr>
              <a:t>Functions Used</a:t>
            </a:r>
            <a:r>
              <a:rPr lang="en-IN" sz="1600" b="1" dirty="0">
                <a:latin typeface="Times New Roman" panose="02020603050405020304" pitchFamily="18" charset="0"/>
                <a:cs typeface="Times New Roman" panose="02020603050405020304" pitchFamily="18" charset="0"/>
              </a:rPr>
              <a:t>: </a:t>
            </a:r>
          </a:p>
          <a:p>
            <a:pPr lvl="1"/>
            <a:r>
              <a:rPr lang="en-IN" sz="1600" dirty="0" err="1">
                <a:latin typeface="Times New Roman" panose="02020603050405020304" pitchFamily="18" charset="0"/>
                <a:cs typeface="Times New Roman" panose="02020603050405020304" pitchFamily="18" charset="0"/>
              </a:rPr>
              <a:t>nltk.word_tokenize</a:t>
            </a:r>
            <a:endParaRPr lang="en-IN" sz="1600" dirty="0">
              <a:latin typeface="Times New Roman" panose="02020603050405020304" pitchFamily="18" charset="0"/>
              <a:cs typeface="Times New Roman" panose="02020603050405020304" pitchFamily="18" charset="0"/>
            </a:endParaRPr>
          </a:p>
          <a:p>
            <a:pPr lvl="1"/>
            <a:r>
              <a:rPr lang="en-IN" sz="1600" dirty="0" err="1">
                <a:latin typeface="Times New Roman" panose="02020603050405020304" pitchFamily="18" charset="0"/>
                <a:cs typeface="Times New Roman" panose="02020603050405020304" pitchFamily="18" charset="0"/>
              </a:rPr>
              <a:t>nltk.corpus.stopwords</a:t>
            </a:r>
            <a:endParaRPr lang="en-IN"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Module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sklearn.feature_extraction.text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Function Used</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TfidfVectorizer</a:t>
            </a: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Module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langdetect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Function Used</a:t>
            </a:r>
            <a:r>
              <a:rPr lang="en-US" sz="1600" dirty="0">
                <a:latin typeface="Times New Roman" panose="02020603050405020304" pitchFamily="18" charset="0"/>
                <a:cs typeface="Times New Roman" panose="02020603050405020304" pitchFamily="18" charset="0"/>
              </a:rPr>
              <a:t>: detect</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Module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deep_translator</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sz="1600" i="1" dirty="0">
                <a:latin typeface="Times New Roman" panose="02020603050405020304" pitchFamily="18" charset="0"/>
                <a:cs typeface="Times New Roman" panose="02020603050405020304" pitchFamily="18" charset="0"/>
              </a:rPr>
              <a:t>Class Used</a:t>
            </a:r>
            <a:r>
              <a:rPr lang="en-US" sz="1600" dirty="0">
                <a:latin typeface="Times New Roman" panose="02020603050405020304" pitchFamily="18" charset="0"/>
                <a:cs typeface="Times New Roman" panose="02020603050405020304" pitchFamily="18" charset="0"/>
              </a:rPr>
              <a:t>: google translator</a:t>
            </a:r>
          </a:p>
        </p:txBody>
      </p:sp>
      <p:sp>
        <p:nvSpPr>
          <p:cNvPr id="9" name="TextBox 8">
            <a:extLst>
              <a:ext uri="{FF2B5EF4-FFF2-40B4-BE49-F238E27FC236}">
                <a16:creationId xmlns:a16="http://schemas.microsoft.com/office/drawing/2014/main" id="{1EB1FB89-4671-7F9B-2E0B-BD37CA89F7BF}"/>
              </a:ext>
            </a:extLst>
          </p:cNvPr>
          <p:cNvSpPr txBox="1"/>
          <p:nvPr/>
        </p:nvSpPr>
        <p:spPr>
          <a:xfrm>
            <a:off x="712840" y="320175"/>
            <a:ext cx="4832554" cy="2054409"/>
          </a:xfrm>
          <a:prstGeom prst="rect">
            <a:avLst/>
          </a:prstGeom>
          <a:noFill/>
        </p:spPr>
        <p:txBody>
          <a:bodyPr wrap="square" rtlCol="0">
            <a:spAutoFit/>
          </a:bodyPr>
          <a:lstStyle/>
          <a:p>
            <a:pPr>
              <a:lnSpc>
                <a:spcPct val="150000"/>
              </a:lnSpc>
            </a:pPr>
            <a:r>
              <a:rPr lang="en-IN" sz="2500" u="sng" dirty="0">
                <a:latin typeface="Amasis MT Pro Black" panose="020F0502020204030204" pitchFamily="18" charset="0"/>
              </a:rPr>
              <a:t>Technologies Used </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Natural Language Processing (NLP)</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Audio Processing</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Image Processing and Computer Vision</a:t>
            </a:r>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Machine Learning</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Data Handling</a:t>
            </a:r>
          </a:p>
        </p:txBody>
      </p:sp>
      <p:sp>
        <p:nvSpPr>
          <p:cNvPr id="12" name="TextBox 11">
            <a:extLst>
              <a:ext uri="{FF2B5EF4-FFF2-40B4-BE49-F238E27FC236}">
                <a16:creationId xmlns:a16="http://schemas.microsoft.com/office/drawing/2014/main" id="{7EA60BAE-D47F-8619-0D2D-73DD92C21F1F}"/>
              </a:ext>
            </a:extLst>
          </p:cNvPr>
          <p:cNvSpPr txBox="1"/>
          <p:nvPr/>
        </p:nvSpPr>
        <p:spPr>
          <a:xfrm>
            <a:off x="5751868" y="166568"/>
            <a:ext cx="6272981" cy="6524863"/>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Module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pyaudio</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sz="1600" i="1" dirty="0">
                <a:latin typeface="Times New Roman" panose="02020603050405020304" pitchFamily="18" charset="0"/>
                <a:cs typeface="Times New Roman" panose="02020603050405020304" pitchFamily="18" charset="0"/>
              </a:rPr>
              <a:t>Classes Used:</a:t>
            </a:r>
          </a:p>
          <a:p>
            <a:pPr lvl="2"/>
            <a:r>
              <a:rPr lang="en-US" sz="1600" dirty="0" err="1">
                <a:latin typeface="Times New Roman" panose="02020603050405020304" pitchFamily="18" charset="0"/>
                <a:cs typeface="Times New Roman" panose="02020603050405020304" pitchFamily="18" charset="0"/>
              </a:rPr>
              <a:t>pyaudio.PyAudio</a:t>
            </a:r>
            <a:endParaRPr lang="en-US" sz="1600" dirty="0">
              <a:latin typeface="Times New Roman" panose="02020603050405020304" pitchFamily="18" charset="0"/>
              <a:cs typeface="Times New Roman" panose="02020603050405020304" pitchFamily="18" charset="0"/>
            </a:endParaRPr>
          </a:p>
          <a:p>
            <a:pPr lvl="2"/>
            <a:r>
              <a:rPr lang="en-US" sz="1600" dirty="0" err="1">
                <a:latin typeface="Times New Roman" panose="02020603050405020304" pitchFamily="18" charset="0"/>
                <a:cs typeface="Times New Roman" panose="02020603050405020304" pitchFamily="18" charset="0"/>
              </a:rPr>
              <a:t>pyaudio.Stream</a:t>
            </a:r>
            <a:endParaRPr 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Module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pydub</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sz="1600" i="1" dirty="0">
                <a:latin typeface="Times New Roman" panose="02020603050405020304" pitchFamily="18" charset="0"/>
                <a:cs typeface="Times New Roman" panose="02020603050405020304" pitchFamily="18" charset="0"/>
              </a:rPr>
              <a:t>Class Used: </a:t>
            </a:r>
            <a:r>
              <a:rPr lang="en-US" sz="1600" i="1" dirty="0" err="1">
                <a:latin typeface="Times New Roman" panose="02020603050405020304" pitchFamily="18" charset="0"/>
                <a:cs typeface="Times New Roman" panose="02020603050405020304" pitchFamily="18" charset="0"/>
              </a:rPr>
              <a:t>AudioSegment</a:t>
            </a:r>
            <a:endParaRPr lang="en-US" sz="1600" i="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Module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speech_recognition</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sz="1600" i="1" dirty="0">
                <a:latin typeface="Times New Roman" panose="02020603050405020304" pitchFamily="18" charset="0"/>
                <a:cs typeface="Times New Roman" panose="02020603050405020304" pitchFamily="18" charset="0"/>
              </a:rPr>
              <a:t>Class Used: Recognizer</a:t>
            </a:r>
          </a:p>
          <a:p>
            <a:r>
              <a:rPr lang="en-US" sz="1600" i="1" dirty="0">
                <a:latin typeface="Times New Roman" panose="02020603050405020304" pitchFamily="18" charset="0"/>
                <a:cs typeface="Times New Roman" panose="02020603050405020304" pitchFamily="18" charset="0"/>
              </a:rPr>
              <a:t>	Function Used: </a:t>
            </a:r>
            <a:r>
              <a:rPr lang="en-US" sz="1600" i="1" dirty="0" err="1">
                <a:latin typeface="Times New Roman" panose="02020603050405020304" pitchFamily="18" charset="0"/>
                <a:cs typeface="Times New Roman" panose="02020603050405020304" pitchFamily="18" charset="0"/>
              </a:rPr>
              <a:t>recognize_google</a:t>
            </a:r>
            <a:endParaRPr lang="en-US" sz="1600" i="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Module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opencv</a:t>
            </a:r>
            <a:r>
              <a:rPr lang="en-US" dirty="0">
                <a:latin typeface="Times New Roman" panose="02020603050405020304" pitchFamily="18" charset="0"/>
                <a:cs typeface="Times New Roman" panose="02020603050405020304" pitchFamily="18" charset="0"/>
              </a:rPr>
              <a:t>-python (cv2)</a:t>
            </a:r>
          </a:p>
          <a:p>
            <a:r>
              <a:rPr lang="en-US" dirty="0">
                <a:latin typeface="Times New Roman" panose="02020603050405020304" pitchFamily="18" charset="0"/>
                <a:cs typeface="Times New Roman" panose="02020603050405020304" pitchFamily="18" charset="0"/>
              </a:rPr>
              <a:t>	</a:t>
            </a:r>
            <a:r>
              <a:rPr lang="en-US" sz="1600" i="1" dirty="0">
                <a:latin typeface="Times New Roman" panose="02020603050405020304" pitchFamily="18" charset="0"/>
                <a:cs typeface="Times New Roman" panose="02020603050405020304" pitchFamily="18" charset="0"/>
              </a:rPr>
              <a:t>Function Used: cv2.imread</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Module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pytesseract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sz="1600" i="1" dirty="0">
                <a:latin typeface="Times New Roman" panose="02020603050405020304" pitchFamily="18" charset="0"/>
                <a:cs typeface="Times New Roman" panose="02020603050405020304" pitchFamily="18" charset="0"/>
              </a:rPr>
              <a:t>Function Used: </a:t>
            </a:r>
            <a:r>
              <a:rPr lang="en-US" sz="1600" i="1" dirty="0" err="1">
                <a:latin typeface="Times New Roman" panose="02020603050405020304" pitchFamily="18" charset="0"/>
                <a:cs typeface="Times New Roman" panose="02020603050405020304" pitchFamily="18" charset="0"/>
              </a:rPr>
              <a:t>pytesseract.image_to_string</a:t>
            </a:r>
            <a:endParaRPr lang="en-US" sz="1600" i="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Module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tensorflow.keras</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sz="1600" i="1" dirty="0">
                <a:latin typeface="Times New Roman" panose="02020603050405020304" pitchFamily="18" charset="0"/>
                <a:cs typeface="Times New Roman" panose="02020603050405020304" pitchFamily="18" charset="0"/>
              </a:rPr>
              <a:t>Custom-trained Model: pneumonia_detection_model.h5</a:t>
            </a:r>
          </a:p>
          <a:p>
            <a:r>
              <a:rPr lang="en-US" sz="1600" i="1" dirty="0">
                <a:latin typeface="Times New Roman" panose="02020603050405020304" pitchFamily="18" charset="0"/>
                <a:cs typeface="Times New Roman" panose="02020603050405020304" pitchFamily="18" charset="0"/>
              </a:rPr>
              <a:t>	Functions Used:</a:t>
            </a:r>
          </a:p>
          <a:p>
            <a:pPr lvl="2"/>
            <a:r>
              <a:rPr lang="en-US" sz="1600" i="1" dirty="0" err="1">
                <a:latin typeface="Times New Roman" panose="02020603050405020304" pitchFamily="18" charset="0"/>
                <a:cs typeface="Times New Roman" panose="02020603050405020304" pitchFamily="18" charset="0"/>
              </a:rPr>
              <a:t>tensorflow.keras</a:t>
            </a:r>
            <a:r>
              <a:rPr lang="en-US" sz="1600" dirty="0" err="1">
                <a:latin typeface="Times New Roman" panose="02020603050405020304" pitchFamily="18" charset="0"/>
                <a:cs typeface="Times New Roman" panose="02020603050405020304" pitchFamily="18" charset="0"/>
              </a:rPr>
              <a:t>.</a:t>
            </a:r>
            <a:r>
              <a:rPr lang="en-US" sz="1600" i="1" dirty="0" err="1">
                <a:latin typeface="Times New Roman" panose="02020603050405020304" pitchFamily="18" charset="0"/>
                <a:cs typeface="Times New Roman" panose="02020603050405020304" pitchFamily="18" charset="0"/>
              </a:rPr>
              <a:t>preprocessing</a:t>
            </a:r>
            <a:r>
              <a:rPr lang="en-US" sz="1600" dirty="0">
                <a:latin typeface="Times New Roman" panose="02020603050405020304" pitchFamily="18" charset="0"/>
                <a:cs typeface="Times New Roman" panose="02020603050405020304" pitchFamily="18" charset="0"/>
              </a:rPr>
              <a:t> </a:t>
            </a:r>
            <a:r>
              <a:rPr lang="en-US" sz="1600" i="1" dirty="0">
                <a:latin typeface="Times New Roman" panose="02020603050405020304" pitchFamily="18" charset="0"/>
                <a:cs typeface="Times New Roman" panose="02020603050405020304" pitchFamily="18" charset="0"/>
              </a:rPr>
              <a:t>import image as </a:t>
            </a:r>
            <a:r>
              <a:rPr lang="en-US" sz="1600" i="1" dirty="0" err="1">
                <a:latin typeface="Times New Roman" panose="02020603050405020304" pitchFamily="18" charset="0"/>
                <a:cs typeface="Times New Roman" panose="02020603050405020304" pitchFamily="18" charset="0"/>
              </a:rPr>
              <a:t>keras_image</a:t>
            </a:r>
            <a:endParaRPr lang="en-US" sz="1600" i="1" dirty="0">
              <a:latin typeface="Times New Roman" panose="02020603050405020304" pitchFamily="18" charset="0"/>
              <a:cs typeface="Times New Roman" panose="02020603050405020304" pitchFamily="18" charset="0"/>
            </a:endParaRPr>
          </a:p>
          <a:p>
            <a:pPr lvl="2"/>
            <a:r>
              <a:rPr lang="en-US" sz="1600" i="1" dirty="0">
                <a:latin typeface="Times New Roman" panose="02020603050405020304" pitchFamily="18" charset="0"/>
                <a:cs typeface="Times New Roman" panose="02020603050405020304" pitchFamily="18" charset="0"/>
              </a:rPr>
              <a:t>Function Used: </a:t>
            </a:r>
            <a:r>
              <a:rPr lang="en-US" sz="1600" i="1" dirty="0" err="1">
                <a:latin typeface="Times New Roman" panose="02020603050405020304" pitchFamily="18" charset="0"/>
                <a:cs typeface="Times New Roman" panose="02020603050405020304" pitchFamily="18" charset="0"/>
              </a:rPr>
              <a:t>tensorflow.keras.models.load_model</a:t>
            </a:r>
            <a:endParaRPr lang="en-US" sz="1600" i="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Module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sklearn.metrics.pairwise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sz="1600" i="1" dirty="0">
                <a:latin typeface="Times New Roman" panose="02020603050405020304" pitchFamily="18" charset="0"/>
                <a:cs typeface="Times New Roman" panose="02020603050405020304" pitchFamily="18" charset="0"/>
              </a:rPr>
              <a:t>Function Used: </a:t>
            </a:r>
            <a:r>
              <a:rPr lang="en-US" sz="1600" i="1" dirty="0" err="1">
                <a:latin typeface="Times New Roman" panose="02020603050405020304" pitchFamily="18" charset="0"/>
                <a:cs typeface="Times New Roman" panose="02020603050405020304" pitchFamily="18" charset="0"/>
              </a:rPr>
              <a:t>cosine_similarity</a:t>
            </a:r>
            <a:endParaRPr lang="en-US" sz="1600" i="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Module</a:t>
            </a:r>
            <a:r>
              <a:rPr lang="en-US" dirty="0">
                <a:latin typeface="Times New Roman" panose="02020603050405020304" pitchFamily="18" charset="0"/>
                <a:cs typeface="Times New Roman" panose="02020603050405020304" pitchFamily="18" charset="0"/>
              </a:rPr>
              <a:t>: pandas</a:t>
            </a:r>
          </a:p>
          <a:p>
            <a:r>
              <a:rPr lang="en-US" dirty="0">
                <a:latin typeface="Times New Roman" panose="02020603050405020304" pitchFamily="18" charset="0"/>
                <a:cs typeface="Times New Roman" panose="02020603050405020304" pitchFamily="18" charset="0"/>
              </a:rPr>
              <a:t>	</a:t>
            </a:r>
            <a:r>
              <a:rPr lang="en-US" sz="1600" i="1" dirty="0">
                <a:latin typeface="Times New Roman" panose="02020603050405020304" pitchFamily="18" charset="0"/>
                <a:cs typeface="Times New Roman" panose="02020603050405020304" pitchFamily="18" charset="0"/>
              </a:rPr>
              <a:t>Functions Used: </a:t>
            </a:r>
            <a:r>
              <a:rPr lang="en-US" sz="1600" i="1" dirty="0" err="1">
                <a:latin typeface="Times New Roman" panose="02020603050405020304" pitchFamily="18" charset="0"/>
                <a:cs typeface="Times New Roman" panose="02020603050405020304" pitchFamily="18" charset="0"/>
              </a:rPr>
              <a:t>pd.read_csv</a:t>
            </a:r>
            <a:endParaRPr lang="en-US" sz="1600" i="1"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955388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CD24EF-96F6-F58F-4509-CD070DDDF281}"/>
              </a:ext>
            </a:extLst>
          </p:cNvPr>
          <p:cNvSpPr txBox="1"/>
          <p:nvPr/>
        </p:nvSpPr>
        <p:spPr>
          <a:xfrm>
            <a:off x="1757778" y="300109"/>
            <a:ext cx="8475406" cy="523220"/>
          </a:xfrm>
          <a:prstGeom prst="rect">
            <a:avLst/>
          </a:prstGeom>
          <a:noFill/>
        </p:spPr>
        <p:txBody>
          <a:bodyPr wrap="square">
            <a:spAutoFit/>
          </a:bodyPr>
          <a:lstStyle/>
          <a:p>
            <a:r>
              <a:rPr lang="en-US" sz="2800" dirty="0">
                <a:latin typeface="Amasis MT Pro Black" panose="02040A04050005020304" pitchFamily="18" charset="0"/>
              </a:rPr>
              <a:t>1. </a:t>
            </a:r>
            <a:r>
              <a:rPr lang="en-US" sz="2800" b="1" dirty="0">
                <a:latin typeface="Amasis MT Pro Black" panose="02040A04050005020304" pitchFamily="18" charset="0"/>
              </a:rPr>
              <a:t>Text Processing and Disease Identification</a:t>
            </a:r>
            <a:endParaRPr lang="en-IN" sz="2500" dirty="0">
              <a:latin typeface="Amasis MT Pro Black" panose="02040A04050005020304" pitchFamily="18" charset="0"/>
            </a:endParaRPr>
          </a:p>
        </p:txBody>
      </p:sp>
      <p:pic>
        <p:nvPicPr>
          <p:cNvPr id="4" name="Picture 3">
            <a:extLst>
              <a:ext uri="{FF2B5EF4-FFF2-40B4-BE49-F238E27FC236}">
                <a16:creationId xmlns:a16="http://schemas.microsoft.com/office/drawing/2014/main" id="{9901F28B-35E9-141A-FA28-FFC0AEE055ED}"/>
              </a:ext>
            </a:extLst>
          </p:cNvPr>
          <p:cNvPicPr>
            <a:picLocks noChangeAspect="1"/>
          </p:cNvPicPr>
          <p:nvPr/>
        </p:nvPicPr>
        <p:blipFill>
          <a:blip r:embed="rId2"/>
          <a:stretch>
            <a:fillRect/>
          </a:stretch>
        </p:blipFill>
        <p:spPr>
          <a:xfrm>
            <a:off x="928051" y="1504976"/>
            <a:ext cx="5067430" cy="4182064"/>
          </a:xfrm>
          <a:prstGeom prst="rect">
            <a:avLst/>
          </a:prstGeom>
        </p:spPr>
      </p:pic>
      <p:sp>
        <p:nvSpPr>
          <p:cNvPr id="7" name="TextBox 6">
            <a:extLst>
              <a:ext uri="{FF2B5EF4-FFF2-40B4-BE49-F238E27FC236}">
                <a16:creationId xmlns:a16="http://schemas.microsoft.com/office/drawing/2014/main" id="{3FC5D1FE-8095-DB6C-A7D9-A17266C08AA9}"/>
              </a:ext>
            </a:extLst>
          </p:cNvPr>
          <p:cNvSpPr txBox="1"/>
          <p:nvPr/>
        </p:nvSpPr>
        <p:spPr>
          <a:xfrm>
            <a:off x="963560" y="1054162"/>
            <a:ext cx="9792929" cy="323165"/>
          </a:xfrm>
          <a:prstGeom prst="rect">
            <a:avLst/>
          </a:prstGeom>
          <a:noFill/>
        </p:spPr>
        <p:txBody>
          <a:bodyPr wrap="square">
            <a:spAutoFit/>
          </a:bodyPr>
          <a:lstStyle/>
          <a:p>
            <a:r>
              <a:rPr lang="en-IN" sz="1500" b="1" dirty="0">
                <a:latin typeface="Times New Roman" panose="02020603050405020304" pitchFamily="18" charset="0"/>
                <a:cs typeface="Times New Roman" panose="02020603050405020304" pitchFamily="18" charset="0"/>
              </a:rPr>
              <a:t>Actions</a:t>
            </a:r>
            <a:r>
              <a:rPr lang="en-IN" sz="1500" dirty="0">
                <a:latin typeface="Times New Roman" panose="02020603050405020304" pitchFamily="18" charset="0"/>
                <a:cs typeface="Times New Roman" panose="02020603050405020304" pitchFamily="18" charset="0"/>
              </a:rPr>
              <a:t>: Clean the text, detect language, translate if needed, vectorize, compute similarity with dataset, identify disease.</a:t>
            </a:r>
          </a:p>
        </p:txBody>
      </p:sp>
      <p:pic>
        <p:nvPicPr>
          <p:cNvPr id="14" name="Picture 13" descr="A screenshot of a computer&#10;&#10;Description automatically generated">
            <a:extLst>
              <a:ext uri="{FF2B5EF4-FFF2-40B4-BE49-F238E27FC236}">
                <a16:creationId xmlns:a16="http://schemas.microsoft.com/office/drawing/2014/main" id="{F38B8A80-C395-658F-8F68-9778A78E2D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4324" y="1504976"/>
            <a:ext cx="5663379" cy="4182064"/>
          </a:xfrm>
          <a:prstGeom prst="rect">
            <a:avLst/>
          </a:prstGeom>
        </p:spPr>
      </p:pic>
      <p:sp>
        <p:nvSpPr>
          <p:cNvPr id="17" name="TextBox 16">
            <a:extLst>
              <a:ext uri="{FF2B5EF4-FFF2-40B4-BE49-F238E27FC236}">
                <a16:creationId xmlns:a16="http://schemas.microsoft.com/office/drawing/2014/main" id="{5AB86029-5F48-4624-B5BD-351E31A70F97}"/>
              </a:ext>
            </a:extLst>
          </p:cNvPr>
          <p:cNvSpPr txBox="1"/>
          <p:nvPr/>
        </p:nvSpPr>
        <p:spPr>
          <a:xfrm>
            <a:off x="928051" y="5814689"/>
            <a:ext cx="6096000" cy="369332"/>
          </a:xfrm>
          <a:prstGeom prst="rect">
            <a:avLst/>
          </a:prstGeom>
          <a:noFill/>
        </p:spPr>
        <p:txBody>
          <a:bodyPr wrap="square">
            <a:spAutoFit/>
          </a:bodyPr>
          <a:lstStyle/>
          <a:p>
            <a:r>
              <a:rPr lang="en-IN" sz="1800" b="1" u="sng" dirty="0">
                <a:latin typeface="Times New Roman" panose="02020603050405020304" pitchFamily="18" charset="0"/>
                <a:cs typeface="Times New Roman" panose="02020603050405020304" pitchFamily="18" charset="0"/>
              </a:rPr>
              <a:t>Input</a:t>
            </a:r>
            <a:r>
              <a:rPr lang="en-IN" sz="1800" u="sng" dirty="0">
                <a:latin typeface="Times New Roman" panose="02020603050405020304" pitchFamily="18" charset="0"/>
                <a:cs typeface="Times New Roman" panose="02020603050405020304" pitchFamily="18" charset="0"/>
              </a:rPr>
              <a:t>: User-provided text or symptom description</a:t>
            </a:r>
            <a:endParaRPr lang="en-IN" u="sng" dirty="0"/>
          </a:p>
        </p:txBody>
      </p:sp>
      <p:sp>
        <p:nvSpPr>
          <p:cNvPr id="19" name="TextBox 18">
            <a:extLst>
              <a:ext uri="{FF2B5EF4-FFF2-40B4-BE49-F238E27FC236}">
                <a16:creationId xmlns:a16="http://schemas.microsoft.com/office/drawing/2014/main" id="{3D08AA13-00D6-5063-0368-B92752EAC110}"/>
              </a:ext>
            </a:extLst>
          </p:cNvPr>
          <p:cNvSpPr txBox="1"/>
          <p:nvPr/>
        </p:nvSpPr>
        <p:spPr>
          <a:xfrm>
            <a:off x="6194324" y="5814689"/>
            <a:ext cx="6096000" cy="369332"/>
          </a:xfrm>
          <a:prstGeom prst="rect">
            <a:avLst/>
          </a:prstGeom>
          <a:noFill/>
        </p:spPr>
        <p:txBody>
          <a:bodyPr wrap="square">
            <a:spAutoFit/>
          </a:bodyPr>
          <a:lstStyle/>
          <a:p>
            <a:r>
              <a:rPr lang="en-IN" sz="1800" b="1" u="sng" dirty="0">
                <a:latin typeface="Times New Roman" panose="02020603050405020304" pitchFamily="18" charset="0"/>
                <a:cs typeface="Times New Roman" panose="02020603050405020304" pitchFamily="18" charset="0"/>
              </a:rPr>
              <a:t>Output</a:t>
            </a:r>
            <a:r>
              <a:rPr lang="en-IN" sz="1800" u="sng" dirty="0">
                <a:latin typeface="Times New Roman" panose="02020603050405020304" pitchFamily="18" charset="0"/>
                <a:cs typeface="Times New Roman" panose="02020603050405020304" pitchFamily="18" charset="0"/>
              </a:rPr>
              <a:t>: Disease information.</a:t>
            </a:r>
          </a:p>
        </p:txBody>
      </p:sp>
    </p:spTree>
    <p:extLst>
      <p:ext uri="{BB962C8B-B14F-4D97-AF65-F5344CB8AC3E}">
        <p14:creationId xmlns:p14="http://schemas.microsoft.com/office/powerpoint/2010/main" val="1598251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CD24EF-96F6-F58F-4509-CD070DDDF281}"/>
              </a:ext>
            </a:extLst>
          </p:cNvPr>
          <p:cNvSpPr txBox="1"/>
          <p:nvPr/>
        </p:nvSpPr>
        <p:spPr>
          <a:xfrm>
            <a:off x="1757778" y="300109"/>
            <a:ext cx="8772570" cy="523220"/>
          </a:xfrm>
          <a:prstGeom prst="rect">
            <a:avLst/>
          </a:prstGeom>
          <a:noFill/>
        </p:spPr>
        <p:txBody>
          <a:bodyPr wrap="square">
            <a:spAutoFit/>
          </a:bodyPr>
          <a:lstStyle/>
          <a:p>
            <a:r>
              <a:rPr lang="en-US" sz="2800" dirty="0">
                <a:latin typeface="Amasis MT Pro Black" panose="02040A04050005020304" pitchFamily="18" charset="0"/>
              </a:rPr>
              <a:t>2. </a:t>
            </a:r>
            <a:r>
              <a:rPr lang="en-US" sz="2800" b="1" dirty="0">
                <a:latin typeface="Amasis MT Pro Black" panose="02040A04050005020304" pitchFamily="18" charset="0"/>
              </a:rPr>
              <a:t>Audio Processing and Disease Identification</a:t>
            </a:r>
            <a:endParaRPr lang="en-IN" sz="2500" dirty="0">
              <a:latin typeface="Amasis MT Pro Black" panose="02040A04050005020304" pitchFamily="18" charset="0"/>
            </a:endParaRPr>
          </a:p>
        </p:txBody>
      </p:sp>
      <p:sp>
        <p:nvSpPr>
          <p:cNvPr id="7" name="TextBox 6">
            <a:extLst>
              <a:ext uri="{FF2B5EF4-FFF2-40B4-BE49-F238E27FC236}">
                <a16:creationId xmlns:a16="http://schemas.microsoft.com/office/drawing/2014/main" id="{3FC5D1FE-8095-DB6C-A7D9-A17266C08AA9}"/>
              </a:ext>
            </a:extLst>
          </p:cNvPr>
          <p:cNvSpPr txBox="1"/>
          <p:nvPr/>
        </p:nvSpPr>
        <p:spPr>
          <a:xfrm>
            <a:off x="945805" y="786658"/>
            <a:ext cx="10300389" cy="338554"/>
          </a:xfrm>
          <a:prstGeom prst="rect">
            <a:avLst/>
          </a:prstGeom>
          <a:noFill/>
        </p:spPr>
        <p:txBody>
          <a:bodyPr wrap="square">
            <a:spAutoFit/>
          </a:bodyPr>
          <a:lstStyle/>
          <a:p>
            <a:r>
              <a:rPr lang="en-US" sz="1600" b="1" dirty="0">
                <a:latin typeface="Times New Roman" panose="02020603050405020304" pitchFamily="18" charset="0"/>
                <a:cs typeface="Times New Roman" panose="02020603050405020304" pitchFamily="18" charset="0"/>
              </a:rPr>
              <a:t>Actions</a:t>
            </a:r>
            <a:r>
              <a:rPr lang="en-US" sz="1600" dirty="0">
                <a:latin typeface="Times New Roman" panose="02020603050405020304" pitchFamily="18" charset="0"/>
                <a:cs typeface="Times New Roman" panose="02020603050405020304" pitchFamily="18" charset="0"/>
              </a:rPr>
              <a:t>: Convert MP3 to WAV if needed, recognize speech, translate if needed, process text for disease identification.</a:t>
            </a:r>
            <a:endParaRPr lang="en-IN" sz="15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5AB86029-5F48-4624-B5BD-351E31A70F97}"/>
              </a:ext>
            </a:extLst>
          </p:cNvPr>
          <p:cNvSpPr txBox="1"/>
          <p:nvPr/>
        </p:nvSpPr>
        <p:spPr>
          <a:xfrm>
            <a:off x="6899456" y="2913429"/>
            <a:ext cx="6096000" cy="307777"/>
          </a:xfrm>
          <a:prstGeom prst="rect">
            <a:avLst/>
          </a:prstGeom>
          <a:noFill/>
        </p:spPr>
        <p:txBody>
          <a:bodyPr wrap="square">
            <a:spAutoFit/>
          </a:bodyPr>
          <a:lstStyle/>
          <a:p>
            <a:r>
              <a:rPr lang="en-US" sz="1400" b="1" u="sng" dirty="0">
                <a:latin typeface="Times New Roman" panose="02020603050405020304" pitchFamily="18" charset="0"/>
                <a:cs typeface="Times New Roman" panose="02020603050405020304" pitchFamily="18" charset="0"/>
              </a:rPr>
              <a:t>Input: Recorded audio or uploaded audio file.</a:t>
            </a:r>
            <a:endParaRPr lang="en-IN" sz="1400" b="1" u="sng"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3D08AA13-00D6-5063-0368-B92752EAC110}"/>
              </a:ext>
            </a:extLst>
          </p:cNvPr>
          <p:cNvSpPr txBox="1"/>
          <p:nvPr/>
        </p:nvSpPr>
        <p:spPr>
          <a:xfrm>
            <a:off x="6574336" y="6148553"/>
            <a:ext cx="5439532" cy="323165"/>
          </a:xfrm>
          <a:prstGeom prst="rect">
            <a:avLst/>
          </a:prstGeom>
          <a:noFill/>
        </p:spPr>
        <p:txBody>
          <a:bodyPr wrap="square">
            <a:spAutoFit/>
          </a:bodyPr>
          <a:lstStyle/>
          <a:p>
            <a:r>
              <a:rPr lang="en-US" sz="1500" b="1" u="sng" dirty="0">
                <a:latin typeface="Times New Roman" panose="02020603050405020304" pitchFamily="18" charset="0"/>
                <a:cs typeface="Times New Roman" panose="02020603050405020304" pitchFamily="18" charset="0"/>
              </a:rPr>
              <a:t>Output: Disease information based on spoken symptoms.</a:t>
            </a:r>
            <a:endParaRPr lang="en-IN" sz="1500" b="1" u="sng" dirty="0">
              <a:latin typeface="Times New Roman" panose="02020603050405020304" pitchFamily="18" charset="0"/>
              <a:cs typeface="Times New Roman" panose="02020603050405020304" pitchFamily="18" charset="0"/>
            </a:endParaRPr>
          </a:p>
        </p:txBody>
      </p:sp>
      <p:pic>
        <p:nvPicPr>
          <p:cNvPr id="2" name="20240902-1357-02.1702326">
            <a:hlinkClick r:id="" action="ppaction://media"/>
            <a:extLst>
              <a:ext uri="{FF2B5EF4-FFF2-40B4-BE49-F238E27FC236}">
                <a16:creationId xmlns:a16="http://schemas.microsoft.com/office/drawing/2014/main" id="{63F3A089-AC47-DD70-D940-FD8B4E7936B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28051" y="1229360"/>
            <a:ext cx="5132440" cy="4678039"/>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294C1912-E217-9F55-6DB9-67676CD847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4336" y="1309878"/>
            <a:ext cx="4541224" cy="1638008"/>
          </a:xfrm>
          <a:prstGeom prst="rect">
            <a:avLst/>
          </a:prstGeom>
        </p:spPr>
      </p:pic>
      <p:pic>
        <p:nvPicPr>
          <p:cNvPr id="9" name="Picture 8" descr="A screenshot of a medical survey&#10;&#10;Description automatically generated">
            <a:extLst>
              <a:ext uri="{FF2B5EF4-FFF2-40B4-BE49-F238E27FC236}">
                <a16:creationId xmlns:a16="http://schemas.microsoft.com/office/drawing/2014/main" id="{E78E1CA9-7D9D-6906-9F02-93E293567B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74336" y="3331528"/>
            <a:ext cx="4671858" cy="2738626"/>
          </a:xfrm>
          <a:prstGeom prst="rect">
            <a:avLst/>
          </a:prstGeom>
        </p:spPr>
      </p:pic>
      <p:sp>
        <p:nvSpPr>
          <p:cNvPr id="11" name="TextBox 10">
            <a:extLst>
              <a:ext uri="{FF2B5EF4-FFF2-40B4-BE49-F238E27FC236}">
                <a16:creationId xmlns:a16="http://schemas.microsoft.com/office/drawing/2014/main" id="{8EAFC699-3EC1-1133-EC9D-9E7E78B1A4CA}"/>
              </a:ext>
            </a:extLst>
          </p:cNvPr>
          <p:cNvSpPr txBox="1"/>
          <p:nvPr/>
        </p:nvSpPr>
        <p:spPr>
          <a:xfrm>
            <a:off x="178132" y="6011547"/>
            <a:ext cx="6497320" cy="369332"/>
          </a:xfrm>
          <a:prstGeom prst="rect">
            <a:avLst/>
          </a:prstGeom>
          <a:noFill/>
        </p:spPr>
        <p:txBody>
          <a:bodyPr wrap="square">
            <a:spAutoFit/>
          </a:bodyPr>
          <a:lstStyle/>
          <a:p>
            <a:pPr algn="ctr"/>
            <a:r>
              <a:rPr lang="en-IN" b="1" i="0" u="sng" dirty="0">
                <a:solidFill>
                  <a:srgbClr val="1F1F1F"/>
                </a:solidFill>
                <a:effectLst/>
                <a:latin typeface="Times New Roman" panose="02020603050405020304" pitchFamily="18" charset="0"/>
                <a:cs typeface="Times New Roman" panose="02020603050405020304" pitchFamily="18" charset="0"/>
              </a:rPr>
              <a:t>Code snippet</a:t>
            </a:r>
            <a:endParaRPr lang="en-IN" sz="18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189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CD24EF-96F6-F58F-4509-CD070DDDF281}"/>
              </a:ext>
            </a:extLst>
          </p:cNvPr>
          <p:cNvSpPr txBox="1"/>
          <p:nvPr/>
        </p:nvSpPr>
        <p:spPr>
          <a:xfrm>
            <a:off x="1585058" y="246493"/>
            <a:ext cx="8772570" cy="523220"/>
          </a:xfrm>
          <a:prstGeom prst="rect">
            <a:avLst/>
          </a:prstGeom>
          <a:noFill/>
        </p:spPr>
        <p:txBody>
          <a:bodyPr wrap="square">
            <a:spAutoFit/>
          </a:bodyPr>
          <a:lstStyle/>
          <a:p>
            <a:r>
              <a:rPr lang="en-US" sz="2800" b="1" dirty="0">
                <a:latin typeface="Amasis MT Pro Black" panose="02040A04050005020304" pitchFamily="18" charset="0"/>
              </a:rPr>
              <a:t>3. Image Processing and Disease Identification</a:t>
            </a:r>
            <a:endParaRPr lang="en-IN" sz="2500" dirty="0">
              <a:latin typeface="Amasis MT Pro Black" panose="02040A04050005020304" pitchFamily="18" charset="0"/>
            </a:endParaRPr>
          </a:p>
        </p:txBody>
      </p:sp>
      <p:sp>
        <p:nvSpPr>
          <p:cNvPr id="7" name="TextBox 6">
            <a:extLst>
              <a:ext uri="{FF2B5EF4-FFF2-40B4-BE49-F238E27FC236}">
                <a16:creationId xmlns:a16="http://schemas.microsoft.com/office/drawing/2014/main" id="{3FC5D1FE-8095-DB6C-A7D9-A17266C08AA9}"/>
              </a:ext>
            </a:extLst>
          </p:cNvPr>
          <p:cNvSpPr txBox="1"/>
          <p:nvPr/>
        </p:nvSpPr>
        <p:spPr>
          <a:xfrm>
            <a:off x="945805" y="786658"/>
            <a:ext cx="10300389" cy="338554"/>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Actions: Load and preprocess image, use trained model to predict disease, match prediction with dataset.</a:t>
            </a:r>
            <a:endParaRPr lang="en-IN" sz="15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5AB86029-5F48-4624-B5BD-351E31A70F97}"/>
              </a:ext>
            </a:extLst>
          </p:cNvPr>
          <p:cNvSpPr txBox="1"/>
          <p:nvPr/>
        </p:nvSpPr>
        <p:spPr>
          <a:xfrm>
            <a:off x="6815061" y="2845098"/>
            <a:ext cx="6096000" cy="307777"/>
          </a:xfrm>
          <a:prstGeom prst="rect">
            <a:avLst/>
          </a:prstGeom>
          <a:noFill/>
        </p:spPr>
        <p:txBody>
          <a:bodyPr wrap="square">
            <a:spAutoFit/>
          </a:bodyPr>
          <a:lstStyle/>
          <a:p>
            <a:r>
              <a:rPr lang="en-US" sz="1400" b="1" u="sng" dirty="0">
                <a:latin typeface="Times New Roman" panose="02020603050405020304" pitchFamily="18" charset="0"/>
                <a:cs typeface="Times New Roman" panose="02020603050405020304" pitchFamily="18" charset="0"/>
              </a:rPr>
              <a:t>Input: Uploaded image (e.g., X-ray).</a:t>
            </a:r>
            <a:endParaRPr lang="en-IN" sz="1400" b="1" u="sng"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3D08AA13-00D6-5063-0368-B92752EAC110}"/>
              </a:ext>
            </a:extLst>
          </p:cNvPr>
          <p:cNvSpPr txBox="1"/>
          <p:nvPr/>
        </p:nvSpPr>
        <p:spPr>
          <a:xfrm>
            <a:off x="6815061" y="5939628"/>
            <a:ext cx="5439532" cy="338554"/>
          </a:xfrm>
          <a:prstGeom prst="rect">
            <a:avLst/>
          </a:prstGeom>
          <a:noFill/>
        </p:spPr>
        <p:txBody>
          <a:bodyPr wrap="square">
            <a:spAutoFit/>
          </a:bodyPr>
          <a:lstStyle/>
          <a:p>
            <a:r>
              <a:rPr lang="en-US" sz="1600" b="1" u="sng" dirty="0">
                <a:latin typeface="Times New Roman" panose="02020603050405020304" pitchFamily="18" charset="0"/>
                <a:cs typeface="Times New Roman" panose="02020603050405020304" pitchFamily="18" charset="0"/>
              </a:rPr>
              <a:t>Output: Disease information or status.</a:t>
            </a:r>
            <a:endParaRPr lang="en-IN" sz="1500" b="1" u="sng"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EAFC699-3EC1-1133-EC9D-9E7E78B1A4CA}"/>
              </a:ext>
            </a:extLst>
          </p:cNvPr>
          <p:cNvSpPr txBox="1"/>
          <p:nvPr/>
        </p:nvSpPr>
        <p:spPr>
          <a:xfrm>
            <a:off x="77015" y="6242175"/>
            <a:ext cx="6497320" cy="369332"/>
          </a:xfrm>
          <a:prstGeom prst="rect">
            <a:avLst/>
          </a:prstGeom>
          <a:noFill/>
        </p:spPr>
        <p:txBody>
          <a:bodyPr wrap="square">
            <a:spAutoFit/>
          </a:bodyPr>
          <a:lstStyle/>
          <a:p>
            <a:pPr algn="ctr"/>
            <a:r>
              <a:rPr lang="en-IN" b="1" i="0" u="sng" dirty="0">
                <a:solidFill>
                  <a:srgbClr val="1F1F1F"/>
                </a:solidFill>
                <a:effectLst/>
                <a:latin typeface="Times New Roman" panose="02020603050405020304" pitchFamily="18" charset="0"/>
                <a:cs typeface="Times New Roman" panose="02020603050405020304" pitchFamily="18" charset="0"/>
              </a:rPr>
              <a:t>Code snippet</a:t>
            </a:r>
            <a:endParaRPr lang="en-IN" sz="1800" b="1" u="sng"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833FE52-7DC2-8CAA-69C4-F049FA0EC30F}"/>
              </a:ext>
            </a:extLst>
          </p:cNvPr>
          <p:cNvPicPr>
            <a:picLocks noChangeAspect="1"/>
          </p:cNvPicPr>
          <p:nvPr/>
        </p:nvPicPr>
        <p:blipFill>
          <a:blip r:embed="rId2"/>
          <a:stretch>
            <a:fillRect/>
          </a:stretch>
        </p:blipFill>
        <p:spPr>
          <a:xfrm>
            <a:off x="926617" y="1142157"/>
            <a:ext cx="5169383" cy="5105842"/>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7238C3E9-4DDA-65CA-0457-F7D8A2A73A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4335" y="1104893"/>
            <a:ext cx="4691047" cy="1729747"/>
          </a:xfrm>
          <a:prstGeom prst="rect">
            <a:avLst/>
          </a:prstGeom>
        </p:spPr>
      </p:pic>
      <p:pic>
        <p:nvPicPr>
          <p:cNvPr id="13" name="Picture 12" descr="A screenshot of a medical results&#10;&#10;Description automatically generated">
            <a:extLst>
              <a:ext uri="{FF2B5EF4-FFF2-40B4-BE49-F238E27FC236}">
                <a16:creationId xmlns:a16="http://schemas.microsoft.com/office/drawing/2014/main" id="{9342B4D4-2EC4-3BE4-79F3-1B3F872C6D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4335" y="3238151"/>
            <a:ext cx="4691047" cy="2636520"/>
          </a:xfrm>
          <a:prstGeom prst="rect">
            <a:avLst/>
          </a:prstGeom>
        </p:spPr>
      </p:pic>
    </p:spTree>
    <p:extLst>
      <p:ext uri="{BB962C8B-B14F-4D97-AF65-F5344CB8AC3E}">
        <p14:creationId xmlns:p14="http://schemas.microsoft.com/office/powerpoint/2010/main" val="1192728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CD24EF-96F6-F58F-4509-CD070DDDF281}"/>
              </a:ext>
            </a:extLst>
          </p:cNvPr>
          <p:cNvSpPr txBox="1"/>
          <p:nvPr/>
        </p:nvSpPr>
        <p:spPr>
          <a:xfrm>
            <a:off x="4050448" y="660523"/>
            <a:ext cx="8772570" cy="523220"/>
          </a:xfrm>
          <a:prstGeom prst="rect">
            <a:avLst/>
          </a:prstGeom>
          <a:noFill/>
        </p:spPr>
        <p:txBody>
          <a:bodyPr wrap="square">
            <a:spAutoFit/>
          </a:bodyPr>
          <a:lstStyle/>
          <a:p>
            <a:r>
              <a:rPr lang="en-US" sz="2800" b="1" u="sng" dirty="0">
                <a:latin typeface="Amasis MT Pro Black" panose="02040A04050005020304" pitchFamily="18" charset="0"/>
              </a:rPr>
              <a:t>Challenges Faced ! </a:t>
            </a:r>
            <a:endParaRPr lang="en-IN" sz="2500" b="1" u="sng" dirty="0">
              <a:latin typeface="Amasis MT Pro Black" panose="02040A04050005020304" pitchFamily="18" charset="0"/>
            </a:endParaRPr>
          </a:p>
        </p:txBody>
      </p:sp>
      <p:sp>
        <p:nvSpPr>
          <p:cNvPr id="7" name="TextBox 6">
            <a:extLst>
              <a:ext uri="{FF2B5EF4-FFF2-40B4-BE49-F238E27FC236}">
                <a16:creationId xmlns:a16="http://schemas.microsoft.com/office/drawing/2014/main" id="{54361BC1-A055-E568-1511-566DBCC3E681}"/>
              </a:ext>
            </a:extLst>
          </p:cNvPr>
          <p:cNvSpPr txBox="1"/>
          <p:nvPr/>
        </p:nvSpPr>
        <p:spPr>
          <a:xfrm>
            <a:off x="1700980" y="1451386"/>
            <a:ext cx="6096000" cy="3548472"/>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1900" dirty="0">
                <a:latin typeface="Times New Roman" panose="02020603050405020304" pitchFamily="18" charset="0"/>
                <a:cs typeface="Times New Roman" panose="02020603050405020304" pitchFamily="18" charset="0"/>
              </a:rPr>
              <a:t>Data Quality and Integration</a:t>
            </a:r>
          </a:p>
          <a:p>
            <a:pPr marL="342900" indent="-342900">
              <a:lnSpc>
                <a:spcPct val="150000"/>
              </a:lnSpc>
              <a:buFont typeface="Arial" panose="020B0604020202020204" pitchFamily="34" charset="0"/>
              <a:buChar char="•"/>
            </a:pPr>
            <a:r>
              <a:rPr lang="en-IN" sz="1900" dirty="0">
                <a:latin typeface="Times New Roman" panose="02020603050405020304" pitchFamily="18" charset="0"/>
                <a:cs typeface="Times New Roman" panose="02020603050405020304" pitchFamily="18" charset="0"/>
              </a:rPr>
              <a:t>Language and Translation Issues</a:t>
            </a:r>
          </a:p>
          <a:p>
            <a:pPr marL="342900" indent="-342900">
              <a:lnSpc>
                <a:spcPct val="150000"/>
              </a:lnSpc>
              <a:buFont typeface="Arial" panose="020B0604020202020204" pitchFamily="34" charset="0"/>
              <a:buChar char="•"/>
            </a:pPr>
            <a:r>
              <a:rPr lang="en-IN" sz="1900" dirty="0">
                <a:latin typeface="Times New Roman" panose="02020603050405020304" pitchFamily="18" charset="0"/>
                <a:cs typeface="Times New Roman" panose="02020603050405020304" pitchFamily="18" charset="0"/>
              </a:rPr>
              <a:t>Model Accuracy and Generalization</a:t>
            </a:r>
          </a:p>
          <a:p>
            <a:pPr marL="342900" indent="-342900">
              <a:lnSpc>
                <a:spcPct val="150000"/>
              </a:lnSpc>
              <a:buFont typeface="Arial" panose="020B0604020202020204" pitchFamily="34" charset="0"/>
              <a:buChar char="•"/>
            </a:pPr>
            <a:r>
              <a:rPr lang="en-IN" sz="1900" dirty="0">
                <a:latin typeface="Times New Roman" panose="02020603050405020304" pitchFamily="18" charset="0"/>
                <a:cs typeface="Times New Roman" panose="02020603050405020304" pitchFamily="18" charset="0"/>
              </a:rPr>
              <a:t>Processing and Resource Management</a:t>
            </a:r>
          </a:p>
          <a:p>
            <a:pPr marL="342900" indent="-342900">
              <a:lnSpc>
                <a:spcPct val="150000"/>
              </a:lnSpc>
              <a:buFont typeface="Arial" panose="020B0604020202020204" pitchFamily="34" charset="0"/>
              <a:buChar char="•"/>
            </a:pPr>
            <a:r>
              <a:rPr lang="en-IN" sz="1900" dirty="0">
                <a:latin typeface="Times New Roman" panose="02020603050405020304" pitchFamily="18" charset="0"/>
                <a:cs typeface="Times New Roman" panose="02020603050405020304" pitchFamily="18" charset="0"/>
              </a:rPr>
              <a:t>User Input Variability</a:t>
            </a:r>
          </a:p>
          <a:p>
            <a:pPr marL="342900" indent="-342900">
              <a:lnSpc>
                <a:spcPct val="150000"/>
              </a:lnSpc>
              <a:buFont typeface="Arial" panose="020B0604020202020204" pitchFamily="34" charset="0"/>
              <a:buChar char="•"/>
            </a:pPr>
            <a:r>
              <a:rPr lang="en-IN" sz="1900" dirty="0">
                <a:latin typeface="Times New Roman" panose="02020603050405020304" pitchFamily="18" charset="0"/>
                <a:cs typeface="Times New Roman" panose="02020603050405020304" pitchFamily="18" charset="0"/>
              </a:rPr>
              <a:t>Ethical and Privacy Concerns</a:t>
            </a:r>
          </a:p>
          <a:p>
            <a:pPr marL="342900" indent="-342900">
              <a:lnSpc>
                <a:spcPct val="150000"/>
              </a:lnSpc>
              <a:buFont typeface="Arial" panose="020B0604020202020204" pitchFamily="34" charset="0"/>
              <a:buChar char="•"/>
            </a:pPr>
            <a:r>
              <a:rPr lang="en-IN" sz="1900" dirty="0">
                <a:latin typeface="Times New Roman" panose="02020603050405020304" pitchFamily="18" charset="0"/>
                <a:cs typeface="Times New Roman" panose="02020603050405020304" pitchFamily="18" charset="0"/>
              </a:rPr>
              <a:t>Integration with Existing Systems</a:t>
            </a:r>
          </a:p>
          <a:p>
            <a:pPr marL="342900" indent="-342900">
              <a:lnSpc>
                <a:spcPct val="150000"/>
              </a:lnSpc>
              <a:buFont typeface="Arial" panose="020B0604020202020204" pitchFamily="34" charset="0"/>
              <a:buChar char="•"/>
            </a:pPr>
            <a:r>
              <a:rPr lang="en-IN" sz="1900" dirty="0">
                <a:latin typeface="Times New Roman" panose="02020603050405020304" pitchFamily="18" charset="0"/>
                <a:cs typeface="Times New Roman" panose="02020603050405020304" pitchFamily="18" charset="0"/>
              </a:rPr>
              <a:t>User Trust and Acceptance</a:t>
            </a:r>
          </a:p>
        </p:txBody>
      </p:sp>
    </p:spTree>
    <p:extLst>
      <p:ext uri="{BB962C8B-B14F-4D97-AF65-F5344CB8AC3E}">
        <p14:creationId xmlns:p14="http://schemas.microsoft.com/office/powerpoint/2010/main" val="3463542408"/>
      </p:ext>
    </p:extLst>
  </p:cSld>
  <p:clrMapOvr>
    <a:masterClrMapping/>
  </p:clrMapOvr>
</p:sld>
</file>

<file path=ppt/theme/theme1.xml><?xml version="1.0" encoding="utf-8"?>
<a:theme xmlns:a="http://schemas.openxmlformats.org/drawingml/2006/main" name="ConfettiVTI">
  <a:themeElements>
    <a:clrScheme name="Custom 30">
      <a:dk1>
        <a:sysClr val="windowText" lastClr="000000"/>
      </a:dk1>
      <a:lt1>
        <a:sysClr val="window" lastClr="FFFFFF"/>
      </a:lt1>
      <a:dk2>
        <a:srgbClr val="420023"/>
      </a:dk2>
      <a:lt2>
        <a:srgbClr val="FDFBF9"/>
      </a:lt2>
      <a:accent1>
        <a:srgbClr val="97446E"/>
      </a:accent1>
      <a:accent2>
        <a:srgbClr val="A40056"/>
      </a:accent2>
      <a:accent3>
        <a:srgbClr val="24BEEE"/>
      </a:accent3>
      <a:accent4>
        <a:srgbClr val="91274F"/>
      </a:accent4>
      <a:accent5>
        <a:srgbClr val="F39E29"/>
      </a:accent5>
      <a:accent6>
        <a:srgbClr val="E87450"/>
      </a:accent6>
      <a:hlink>
        <a:srgbClr val="F55D5D"/>
      </a:hlink>
      <a:folHlink>
        <a:srgbClr val="EA3A60"/>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docProps/app.xml><?xml version="1.0" encoding="utf-8"?>
<Properties xmlns="http://schemas.openxmlformats.org/officeDocument/2006/extended-properties" xmlns:vt="http://schemas.openxmlformats.org/officeDocument/2006/docPropsVTypes">
  <TotalTime>258</TotalTime>
  <Words>1666</Words>
  <Application>Microsoft Office PowerPoint</Application>
  <PresentationFormat>Widescreen</PresentationFormat>
  <Paragraphs>179</Paragraphs>
  <Slides>17</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Amasis MT Pro Black</vt:lpstr>
      <vt:lpstr>Arial</vt:lpstr>
      <vt:lpstr>Calibri</vt:lpstr>
      <vt:lpstr>Gill Sans Nova</vt:lpstr>
      <vt:lpstr>Times New Roman</vt:lpstr>
      <vt:lpstr>Wingdings</vt:lpstr>
      <vt:lpstr>ConfettiVTI</vt:lpstr>
      <vt:lpstr>AI-Enhanced Medical Imaging and Diagnostic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Micky Roy</dc:creator>
  <cp:lastModifiedBy>Mukesh Kumar</cp:lastModifiedBy>
  <cp:revision>15</cp:revision>
  <dcterms:created xsi:type="dcterms:W3CDTF">2024-09-02T12:26:23Z</dcterms:created>
  <dcterms:modified xsi:type="dcterms:W3CDTF">2024-09-02T18:37:39Z</dcterms:modified>
</cp:coreProperties>
</file>